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290"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66" d="100"/>
          <a:sy n="66" d="100"/>
        </p:scale>
        <p:origin x="-102" y="-76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435355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1590172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141053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2846180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978339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50522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2587939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296790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pic>
        <p:nvPicPr>
          <p:cNvPr id="7" name="Imagen 6">
            <a:extLst>
              <a:ext uri="{FF2B5EF4-FFF2-40B4-BE49-F238E27FC236}">
                <a16:creationId xmlns:a16="http://schemas.microsoft.com/office/drawing/2014/main" xmlns="" id="{C8CE0315-7382-44EB-B22E-0EA74C420BB0}"/>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000126" y="611189"/>
            <a:ext cx="1521006" cy="1004650"/>
          </a:xfrm>
          <a:prstGeom prst="rect">
            <a:avLst/>
          </a:prstGeom>
        </p:spPr>
      </p:pic>
    </p:spTree>
    <p:extLst>
      <p:ext uri="{BB962C8B-B14F-4D97-AF65-F5344CB8AC3E}">
        <p14:creationId xmlns:p14="http://schemas.microsoft.com/office/powerpoint/2010/main" xmlns="" val="384439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1F16A3-CFF7-469D-96B3-1D31AF4A4BAA}" type="datetimeFigureOut">
              <a:rPr lang="es-PE" smtClean="0"/>
              <a:pPr/>
              <a:t>1/06/2021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3583F4D-22F9-4DD2-B269-4AA4DC5870A8}" type="slidenum">
              <a:rPr lang="es-PE" smtClean="0"/>
              <a:pPr/>
              <a:t>‹Nº›</a:t>
            </a:fld>
            <a:endParaRPr lang="es-PE"/>
          </a:p>
        </p:txBody>
      </p:sp>
      <p:pic>
        <p:nvPicPr>
          <p:cNvPr id="7" name="Imagen 6">
            <a:extLst>
              <a:ext uri="{FF2B5EF4-FFF2-40B4-BE49-F238E27FC236}">
                <a16:creationId xmlns:a16="http://schemas.microsoft.com/office/drawing/2014/main" xmlns="" id="{DCF6DB3C-3988-4F45-9F87-50287C7522CC}"/>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000126" y="611189"/>
            <a:ext cx="1521006" cy="1004650"/>
          </a:xfrm>
          <a:prstGeom prst="rect">
            <a:avLst/>
          </a:prstGeom>
        </p:spPr>
      </p:pic>
    </p:spTree>
    <p:extLst>
      <p:ext uri="{BB962C8B-B14F-4D97-AF65-F5344CB8AC3E}">
        <p14:creationId xmlns:p14="http://schemas.microsoft.com/office/powerpoint/2010/main" xmlns="" val="245056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D1F16A3-CFF7-469D-96B3-1D31AF4A4BAA}" type="datetimeFigureOut">
              <a:rPr lang="es-PE" smtClean="0"/>
              <a:pPr/>
              <a:t>1/06/2021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3583F4D-22F9-4DD2-B269-4AA4DC5870A8}" type="slidenum">
              <a:rPr lang="es-PE" smtClean="0"/>
              <a:pPr/>
              <a:t>‹Nº›</a:t>
            </a:fld>
            <a:endParaRPr lang="es-PE"/>
          </a:p>
        </p:txBody>
      </p:sp>
      <p:pic>
        <p:nvPicPr>
          <p:cNvPr id="8" name="Imagen 7">
            <a:extLst>
              <a:ext uri="{FF2B5EF4-FFF2-40B4-BE49-F238E27FC236}">
                <a16:creationId xmlns:a16="http://schemas.microsoft.com/office/drawing/2014/main" xmlns="" id="{E6776105-21A5-44BF-BE7C-0D93FBFF70C6}"/>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000126" y="611189"/>
            <a:ext cx="1521006" cy="1004650"/>
          </a:xfrm>
          <a:prstGeom prst="rect">
            <a:avLst/>
          </a:prstGeom>
        </p:spPr>
      </p:pic>
    </p:spTree>
    <p:extLst>
      <p:ext uri="{BB962C8B-B14F-4D97-AF65-F5344CB8AC3E}">
        <p14:creationId xmlns:p14="http://schemas.microsoft.com/office/powerpoint/2010/main" xmlns="" val="281920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D1F16A3-CFF7-469D-96B3-1D31AF4A4BAA}" type="datetimeFigureOut">
              <a:rPr lang="es-PE" smtClean="0"/>
              <a:pPr/>
              <a:t>1/06/2021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3583F4D-22F9-4DD2-B269-4AA4DC5870A8}" type="slidenum">
              <a:rPr lang="es-PE" smtClean="0"/>
              <a:pPr/>
              <a:t>‹Nº›</a:t>
            </a:fld>
            <a:endParaRPr lang="es-PE"/>
          </a:p>
        </p:txBody>
      </p:sp>
      <p:pic>
        <p:nvPicPr>
          <p:cNvPr id="10" name="Imagen 9">
            <a:extLst>
              <a:ext uri="{FF2B5EF4-FFF2-40B4-BE49-F238E27FC236}">
                <a16:creationId xmlns:a16="http://schemas.microsoft.com/office/drawing/2014/main" xmlns="" id="{140512E4-6E5D-41F1-8B03-FF7F4EE98887}"/>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000126" y="611189"/>
            <a:ext cx="1521006" cy="1004650"/>
          </a:xfrm>
          <a:prstGeom prst="rect">
            <a:avLst/>
          </a:prstGeom>
        </p:spPr>
      </p:pic>
    </p:spTree>
    <p:extLst>
      <p:ext uri="{BB962C8B-B14F-4D97-AF65-F5344CB8AC3E}">
        <p14:creationId xmlns:p14="http://schemas.microsoft.com/office/powerpoint/2010/main" xmlns="" val="171395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D1F16A3-CFF7-469D-96B3-1D31AF4A4BAA}" type="datetimeFigureOut">
              <a:rPr lang="es-PE" smtClean="0"/>
              <a:pPr/>
              <a:t>1/06/2021</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3583F4D-22F9-4DD2-B269-4AA4DC5870A8}" type="slidenum">
              <a:rPr lang="es-PE" smtClean="0"/>
              <a:pPr/>
              <a:t>‹Nº›</a:t>
            </a:fld>
            <a:endParaRPr lang="es-PE"/>
          </a:p>
        </p:txBody>
      </p:sp>
      <p:pic>
        <p:nvPicPr>
          <p:cNvPr id="6" name="Imagen 5">
            <a:extLst>
              <a:ext uri="{FF2B5EF4-FFF2-40B4-BE49-F238E27FC236}">
                <a16:creationId xmlns:a16="http://schemas.microsoft.com/office/drawing/2014/main" xmlns="" id="{CCC125CF-C486-4D92-9991-A8B0F6110AA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000126" y="611189"/>
            <a:ext cx="1521006" cy="1004650"/>
          </a:xfrm>
          <a:prstGeom prst="rect">
            <a:avLst/>
          </a:prstGeom>
        </p:spPr>
      </p:pic>
    </p:spTree>
    <p:extLst>
      <p:ext uri="{BB962C8B-B14F-4D97-AF65-F5344CB8AC3E}">
        <p14:creationId xmlns:p14="http://schemas.microsoft.com/office/powerpoint/2010/main" xmlns="" val="1889507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F16A3-CFF7-469D-96B3-1D31AF4A4BAA}" type="datetimeFigureOut">
              <a:rPr lang="es-PE" smtClean="0"/>
              <a:pPr/>
              <a:t>1/06/2021</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320312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D1F16A3-CFF7-469D-96B3-1D31AF4A4BAA}" type="datetimeFigureOut">
              <a:rPr lang="es-PE" smtClean="0"/>
              <a:pPr/>
              <a:t>1/06/2021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3261561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D1F16A3-CFF7-469D-96B3-1D31AF4A4BAA}" type="datetimeFigureOut">
              <a:rPr lang="es-PE" smtClean="0"/>
              <a:pPr/>
              <a:t>1/06/2021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129521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1F16A3-CFF7-469D-96B3-1D31AF4A4BAA}" type="datetimeFigureOut">
              <a:rPr lang="es-PE" smtClean="0"/>
              <a:pPr/>
              <a:t>1/06/2021</a:t>
            </a:fld>
            <a:endParaRPr lang="es-P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3583F4D-22F9-4DD2-B269-4AA4DC5870A8}" type="slidenum">
              <a:rPr lang="es-PE" smtClean="0"/>
              <a:pPr/>
              <a:t>‹Nº›</a:t>
            </a:fld>
            <a:endParaRPr lang="es-PE"/>
          </a:p>
        </p:txBody>
      </p:sp>
    </p:spTree>
    <p:extLst>
      <p:ext uri="{BB962C8B-B14F-4D97-AF65-F5344CB8AC3E}">
        <p14:creationId xmlns:p14="http://schemas.microsoft.com/office/powerpoint/2010/main" xmlns="" val="134248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1960E-CFEC-4053-A868-F3DDE2A7E44C}"/>
              </a:ext>
            </a:extLst>
          </p:cNvPr>
          <p:cNvSpPr>
            <a:spLocks noGrp="1"/>
          </p:cNvSpPr>
          <p:nvPr>
            <p:ph type="title"/>
          </p:nvPr>
        </p:nvSpPr>
        <p:spPr>
          <a:xfrm>
            <a:off x="2627085" y="609600"/>
            <a:ext cx="7561943" cy="1320800"/>
          </a:xfrm>
        </p:spPr>
        <p:txBody>
          <a:bodyPr>
            <a:normAutofit fontScale="90000"/>
          </a:bodyPr>
          <a:lstStyle/>
          <a:p>
            <a:pPr algn="ctr"/>
            <a:r>
              <a:rPr lang="es-PE" sz="4000" b="1" i="1" dirty="0" smtClean="0">
                <a:latin typeface="Candara" pitchFamily="34" charset="0"/>
              </a:rPr>
              <a:t>Adolescencia. Estilos de Aprendizaje. Proyecto de </a:t>
            </a:r>
            <a:r>
              <a:rPr lang="es-PE" sz="4000" b="1" i="1" dirty="0" smtClean="0">
                <a:latin typeface="Candara" pitchFamily="34" charset="0"/>
              </a:rPr>
              <a:t>vida. Orientación Vocacional</a:t>
            </a:r>
            <a:r>
              <a:rPr lang="es-PE" b="1" i="1" dirty="0" smtClean="0">
                <a:latin typeface="Candara" pitchFamily="34" charset="0"/>
              </a:rPr>
              <a:t/>
            </a:r>
            <a:br>
              <a:rPr lang="es-PE" b="1" i="1" dirty="0" smtClean="0">
                <a:latin typeface="Candara" pitchFamily="34" charset="0"/>
              </a:rPr>
            </a:br>
            <a:endParaRPr lang="es-PE" b="1" i="1" dirty="0">
              <a:latin typeface="Candara" pitchFamily="34" charset="0"/>
            </a:endParaRPr>
          </a:p>
        </p:txBody>
      </p:sp>
      <p:pic>
        <p:nvPicPr>
          <p:cNvPr id="4" name="Picture 2" descr="Resultado de imagen de storm thorgerson diseños"/>
          <p:cNvPicPr>
            <a:picLocks noGrp="1" noChangeAspect="1" noChangeArrowheads="1"/>
          </p:cNvPicPr>
          <p:nvPr>
            <p:ph idx="1"/>
          </p:nvPr>
        </p:nvPicPr>
        <p:blipFill>
          <a:blip r:embed="rId2"/>
          <a:srcRect/>
          <a:stretch>
            <a:fillRect/>
          </a:stretch>
        </p:blipFill>
        <p:spPr bwMode="auto">
          <a:xfrm>
            <a:off x="887971" y="2421845"/>
            <a:ext cx="8118038" cy="3881437"/>
          </a:xfrm>
          <a:prstGeom prst="rect">
            <a:avLst/>
          </a:prstGeom>
          <a:ln>
            <a:noFill/>
          </a:ln>
          <a:effectLst>
            <a:softEdge rad="112500"/>
          </a:effectLst>
        </p:spPr>
      </p:pic>
    </p:spTree>
    <p:extLst>
      <p:ext uri="{BB962C8B-B14F-4D97-AF65-F5344CB8AC3E}">
        <p14:creationId xmlns:p14="http://schemas.microsoft.com/office/powerpoint/2010/main" xmlns="" val="411798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48343"/>
            <a:ext cx="8860970" cy="704393"/>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Características sexuales primarias.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6" y="5035714"/>
            <a:ext cx="10319324" cy="1822286"/>
          </a:xfrm>
        </p:spPr>
        <p:txBody>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Las características sexuales primarias son los órganos reproductores. En la mujer, son los ovarios, el útero y la vagina, y en el hombre, los testículos, la próstata y las vesículas seminales. Durante la pubertad, estos órganos maduran y crecen.</a:t>
            </a:r>
          </a:p>
        </p:txBody>
      </p:sp>
      <p:pic>
        <p:nvPicPr>
          <p:cNvPr id="4" name="3 Imagen" descr="Nirvana - From the Muddy Banks of The Wishkah - Amazon.com Music"/>
          <p:cNvPicPr/>
          <p:nvPr/>
        </p:nvPicPr>
        <p:blipFill>
          <a:blip r:embed="rId2"/>
          <a:srcRect/>
          <a:stretch>
            <a:fillRect/>
          </a:stretch>
        </p:blipFill>
        <p:spPr bwMode="auto">
          <a:xfrm>
            <a:off x="3194459" y="1477964"/>
            <a:ext cx="4088075" cy="3239179"/>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52500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¿Cómo funciona el proceso de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8" y="5038929"/>
            <a:ext cx="11225077" cy="1477365"/>
          </a:xfrm>
        </p:spPr>
        <p:txBody>
          <a:bodyPr/>
          <a:lstStyle/>
          <a:p>
            <a:pPr marL="0" indent="0" algn="ctr">
              <a:buNone/>
            </a:pPr>
            <a:r>
              <a:rPr lang="es-ES" sz="2200" b="1" i="1" dirty="0" smtClean="0">
                <a:solidFill>
                  <a:schemeClr val="tx1"/>
                </a:solidFill>
                <a:latin typeface="Candara" charset="0"/>
                <a:ea typeface="Candara" charset="0"/>
                <a:cs typeface="Candara" charset="0"/>
              </a:rPr>
              <a:t>A continuación, nuestra misión será facilitar toda la información a los/as estudiantes para que puedan reconocer por ellos mismos habilidades y áreas de oportunidad dentro de estas opciones, consiguiendo que ellos mismos sean quienes consideren cuáles son las alternativas más pertinentes.</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Like It Is - at the Mesa Arts Center: Yes: Amazon.es: Música"/>
          <p:cNvPicPr/>
          <p:nvPr/>
        </p:nvPicPr>
        <p:blipFill>
          <a:blip r:embed="rId2" cstate="print"/>
          <a:srcRect/>
          <a:stretch>
            <a:fillRect/>
          </a:stretch>
        </p:blipFill>
        <p:spPr bwMode="auto">
          <a:xfrm>
            <a:off x="3326570" y="1556902"/>
            <a:ext cx="4058405" cy="3043804"/>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46456"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8" y="5038929"/>
            <a:ext cx="11225077" cy="1819071"/>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Se ve </a:t>
            </a:r>
            <a:r>
              <a:rPr lang="es-ES" sz="2200" b="1" i="1" dirty="0" smtClean="0">
                <a:solidFill>
                  <a:schemeClr val="tx1"/>
                </a:solidFill>
                <a:latin typeface="Candara" charset="0"/>
                <a:ea typeface="Candara" charset="0"/>
                <a:cs typeface="Candara" charset="0"/>
              </a:rPr>
              <a:t>que la orientación vocacional no es un proceso únicamente centrado en el individuo. Debido a que la orientación vocacional está fuertemente enfocada a favorecer y ampliar las oportunidades laborales y de ejercicio profesional, dicha orientación debe también conocer las oportunidades reales de acceso al mercado laboral, su relación con los distintos programas de estudio y las habilidades o competencias que son necesarias para acceder a estos</a:t>
            </a:r>
            <a:r>
              <a:rPr lang="es-ES" sz="2200" b="1" i="1" dirty="0" smtClean="0">
                <a:solidFill>
                  <a:schemeClr val="tx1"/>
                </a:solidFill>
                <a:latin typeface="Candara" charset="0"/>
                <a:ea typeface="Candara" charset="0"/>
                <a:cs typeface="Candara" charset="0"/>
              </a:rPr>
              <a:t>.</a:t>
            </a: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9/Yes_-_To..."/>
          <p:cNvPicPr/>
          <p:nvPr/>
        </p:nvPicPr>
        <p:blipFill>
          <a:blip r:embed="rId2"/>
          <a:srcRect/>
          <a:stretch>
            <a:fillRect/>
          </a:stretch>
        </p:blipFill>
        <p:spPr bwMode="auto">
          <a:xfrm>
            <a:off x="3745789" y="1619404"/>
            <a:ext cx="4061792" cy="303862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6097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9" y="5038929"/>
            <a:ext cx="10928922" cy="1819071"/>
          </a:xfrm>
        </p:spPr>
        <p:txBody>
          <a:bodyPr/>
          <a:lstStyle/>
          <a:p>
            <a:pPr marL="0" indent="0" algn="ctr">
              <a:buNone/>
            </a:pPr>
            <a:r>
              <a:rPr lang="es-ES" sz="2200" b="1" i="1" dirty="0" smtClean="0">
                <a:solidFill>
                  <a:schemeClr val="tx1"/>
                </a:solidFill>
                <a:latin typeface="Candara" charset="0"/>
                <a:ea typeface="Candara" charset="0"/>
                <a:cs typeface="Candara" charset="0"/>
              </a:rPr>
              <a:t>Así pues podemos hablar de dos dimensiones específicas y necesarias para el ejercicio de la orientación vocacional: una centrada en conocer al individuo, y la otra centrada en conocer las características de entorno en donde se espera que ocurra su desarrollo profesional.</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Yes - In The Present (Live From Lyon) (2011, CD) | Discogs"/>
          <p:cNvPicPr/>
          <p:nvPr/>
        </p:nvPicPr>
        <p:blipFill>
          <a:blip r:embed="rId2"/>
          <a:srcRect/>
          <a:stretch>
            <a:fillRect/>
          </a:stretch>
        </p:blipFill>
        <p:spPr bwMode="auto">
          <a:xfrm>
            <a:off x="3761677" y="1688085"/>
            <a:ext cx="4088075" cy="294787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06417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8" y="4673600"/>
            <a:ext cx="11225077" cy="2670629"/>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1. Explorar los intereses de la persona</a:t>
            </a:r>
          </a:p>
          <a:p>
            <a:pPr marL="0" indent="0" algn="ctr">
              <a:buNone/>
            </a:pPr>
            <a:r>
              <a:rPr lang="es-ES" sz="2200" b="1" i="1" dirty="0" smtClean="0">
                <a:solidFill>
                  <a:schemeClr val="tx1"/>
                </a:solidFill>
                <a:latin typeface="Candara" charset="0"/>
                <a:ea typeface="Candara" charset="0"/>
                <a:cs typeface="Candara" charset="0"/>
              </a:rPr>
              <a:t>En el contexto de la orientación vocacional es común que los intereses de la persona se exploran a partir de la aplicación de pruebas psicométricas, y en ocasiones, a partir de entrevistas a profundidad. Las primeras permiten evaluar desde los distintos perfiles de personalidad, actitudes o rendimiento, hasta preferencias concretas.</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progreport.com/wp-content/uploads/2018/02/e65e0..."/>
          <p:cNvPicPr/>
          <p:nvPr/>
        </p:nvPicPr>
        <p:blipFill>
          <a:blip r:embed="rId2"/>
          <a:srcRect/>
          <a:stretch>
            <a:fillRect/>
          </a:stretch>
        </p:blipFill>
        <p:spPr bwMode="auto">
          <a:xfrm>
            <a:off x="3630339" y="1474154"/>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686799"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9" y="4383314"/>
            <a:ext cx="10508008" cy="2670629"/>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En su mayoría, estas pruebas determinan un rango de posibilidades con las que es posible considerar, por ejemplo, si la persona tiene las competencias necesarias para desempeñar la labor de su interés, o si, por el contrario, la profesión de su interés no se corresponde con sus habilidades o con sus posibilidades reales de éxito. Así, suelen presentarse una serie de opciones que se acomodan de mayor a menor, y a partir de las que la persona puede tomar ciertas decisiones. Es así como estas herramientas buscan precisamente orientar la decisión de la persona.</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Yes - Symphonic Live | Ediciones, críticas, créditos | Discogs"/>
          <p:cNvPicPr/>
          <p:nvPr/>
        </p:nvPicPr>
        <p:blipFill>
          <a:blip r:embed="rId2"/>
          <a:srcRect/>
          <a:stretch>
            <a:fillRect/>
          </a:stretch>
        </p:blipFill>
        <p:spPr bwMode="auto">
          <a:xfrm>
            <a:off x="3442786" y="1398290"/>
            <a:ext cx="4087228" cy="3048372"/>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89999"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95422" y="4732276"/>
            <a:ext cx="9724236" cy="1477365"/>
          </a:xfrm>
        </p:spPr>
        <p:txBody>
          <a:bodyPr>
            <a:normAutofit fontScale="92500"/>
          </a:bodyPr>
          <a:lstStyle/>
          <a:p>
            <a:pPr marL="0" indent="0" algn="ctr">
              <a:buNone/>
            </a:pPr>
            <a:r>
              <a:rPr lang="es-ES" sz="2200" b="1" i="1" dirty="0" smtClean="0">
                <a:solidFill>
                  <a:schemeClr val="tx1"/>
                </a:solidFill>
                <a:latin typeface="Candara" charset="0"/>
                <a:ea typeface="Candara" charset="0"/>
                <a:cs typeface="Candara" charset="0"/>
              </a:rPr>
              <a:t>Entonces, la orientación vocacional consiste en facilitar toda la información que permita al individuo reconocer intereses propios, habilidades y áreas de oportunidad, o en algunos casos, facilitar también el reconocimiento de las competencias que es necesario fortalecer para insertarse en un contexto laboral concreto a mediano o largo plazo.</a:t>
            </a:r>
            <a:endParaRPr lang="es-ES" sz="2200" b="1" i="1" dirty="0" smtClean="0">
              <a:solidFill>
                <a:schemeClr val="tx1"/>
              </a:solidFill>
              <a:latin typeface="Candara" charset="0"/>
              <a:ea typeface="Candara" charset="0"/>
              <a:cs typeface="Candara" charset="0"/>
            </a:endParaRPr>
          </a:p>
        </p:txBody>
      </p:sp>
      <p:pic>
        <p:nvPicPr>
          <p:cNvPr id="4" name="3 Imagen" descr="Like It Is - at the Mesa Arts Center: Yes: Amazon.es: Música"/>
          <p:cNvPicPr/>
          <p:nvPr/>
        </p:nvPicPr>
        <p:blipFill>
          <a:blip r:embed="rId2" cstate="print"/>
          <a:srcRect/>
          <a:stretch>
            <a:fillRect/>
          </a:stretch>
        </p:blipFill>
        <p:spPr bwMode="auto">
          <a:xfrm>
            <a:off x="3051045" y="1531708"/>
            <a:ext cx="3744348" cy="274818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773885"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9" y="4435814"/>
            <a:ext cx="10217722" cy="3155157"/>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2. Analizar las características del contexto</a:t>
            </a:r>
          </a:p>
          <a:p>
            <a:pPr marL="0" indent="0" algn="ctr">
              <a:buNone/>
            </a:pPr>
            <a:r>
              <a:rPr lang="es-ES" sz="2200" b="1" i="1" dirty="0" smtClean="0">
                <a:solidFill>
                  <a:schemeClr val="tx1"/>
                </a:solidFill>
                <a:latin typeface="Candara" charset="0"/>
                <a:ea typeface="Candara" charset="0"/>
                <a:cs typeface="Candara" charset="0"/>
              </a:rPr>
              <a:t>Por otro lado, puede ocurrir que los intereses de la persona se correspondan con sus habilidades o competencias disponibles para ejercer la actividad profesional de interés. Pero, no necesariamente las oportunidades de acceso a dicha actividad se corresponden con los intereses o con las habilidades.</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9/Yes_-_To..."/>
          <p:cNvPicPr/>
          <p:nvPr/>
        </p:nvPicPr>
        <p:blipFill>
          <a:blip r:embed="rId2"/>
          <a:srcRect/>
          <a:stretch>
            <a:fillRect/>
          </a:stretch>
        </p:blipFill>
        <p:spPr bwMode="auto">
          <a:xfrm>
            <a:off x="3440989" y="1252050"/>
            <a:ext cx="4061792" cy="303862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6400"/>
            <a:ext cx="8788399" cy="646336"/>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8" y="5428035"/>
            <a:ext cx="9941951" cy="1429965"/>
          </a:xfrm>
        </p:spPr>
        <p:txBody>
          <a:bodyPr>
            <a:normAutofit lnSpcReduction="10000"/>
          </a:bodyPr>
          <a:lstStyle/>
          <a:p>
            <a:pPr marL="0" indent="0" algn="ctr">
              <a:buNone/>
            </a:pPr>
            <a:r>
              <a:rPr lang="es-ES" sz="2200" b="1" i="1" dirty="0" smtClean="0">
                <a:solidFill>
                  <a:schemeClr val="tx1"/>
                </a:solidFill>
                <a:latin typeface="Candara" charset="0"/>
                <a:ea typeface="Candara" charset="0"/>
                <a:cs typeface="Candara" charset="0"/>
              </a:rPr>
              <a:t>En este sentido, parte de la orientación vocacional consiste en evaluar precisamente las oportunidades reales de acceso y hacerlas ver a la persona interesada, de manera que ella misma sea quien plantee las alternativas que considera pertinentes.</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Yes - In The Present (Live From Lyon) (2011, CD) | Discogs"/>
          <p:cNvPicPr/>
          <p:nvPr/>
        </p:nvPicPr>
        <p:blipFill>
          <a:blip r:embed="rId2"/>
          <a:srcRect/>
          <a:stretch>
            <a:fillRect/>
          </a:stretch>
        </p:blipFill>
        <p:spPr bwMode="auto">
          <a:xfrm>
            <a:off x="3427849" y="1702600"/>
            <a:ext cx="4088075" cy="294787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62857"/>
            <a:ext cx="9006113" cy="689879"/>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Sus componentes.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8" y="4399382"/>
            <a:ext cx="10783779" cy="266907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La </a:t>
            </a:r>
            <a:r>
              <a:rPr lang="es-ES" sz="2200" b="1" i="1" dirty="0" smtClean="0">
                <a:solidFill>
                  <a:schemeClr val="tx1"/>
                </a:solidFill>
                <a:latin typeface="Candara" charset="0"/>
                <a:ea typeface="Candara" charset="0"/>
                <a:cs typeface="Candara" charset="0"/>
              </a:rPr>
              <a:t>información y las herramientas que ayudan a satisfacer esta necesidad van desde estudios </a:t>
            </a:r>
            <a:r>
              <a:rPr lang="es-ES" sz="2200" b="1" i="1" dirty="0" err="1" smtClean="0">
                <a:solidFill>
                  <a:schemeClr val="tx1"/>
                </a:solidFill>
                <a:latin typeface="Candara" charset="0"/>
                <a:ea typeface="Candara" charset="0"/>
                <a:cs typeface="Candara" charset="0"/>
              </a:rPr>
              <a:t>sociodemográficos</a:t>
            </a:r>
            <a:r>
              <a:rPr lang="es-ES" sz="2200" b="1" i="1" dirty="0" smtClean="0">
                <a:solidFill>
                  <a:schemeClr val="tx1"/>
                </a:solidFill>
                <a:latin typeface="Candara" charset="0"/>
                <a:ea typeface="Candara" charset="0"/>
                <a:cs typeface="Candara" charset="0"/>
              </a:rPr>
              <a:t> que dan cuenta de la cantidad de profesionales ejerciendo una actividad específica, hasta estudios laborales y de mercado en donde sea posible ver cuáles son las profesiones más o menos competitivas, o con mayor o menor posibilidad de remuneración económica, o cuál es el coste económico que supone estudiar ciertas profesiones, entre otras características.</a:t>
            </a:r>
          </a:p>
        </p:txBody>
      </p:sp>
      <p:pic>
        <p:nvPicPr>
          <p:cNvPr id="4" name="3 Imagen" descr="progreport.com/wp-content/uploads/2018/02/e65e0..."/>
          <p:cNvPicPr/>
          <p:nvPr/>
        </p:nvPicPr>
        <p:blipFill>
          <a:blip r:embed="rId2"/>
          <a:srcRect/>
          <a:stretch>
            <a:fillRect/>
          </a:stretch>
        </p:blipFill>
        <p:spPr bwMode="auto">
          <a:xfrm>
            <a:off x="3267482" y="1154841"/>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2 Marcador de contenido"/>
          <p:cNvSpPr>
            <a:spLocks noGrp="1"/>
          </p:cNvSpPr>
          <p:nvPr>
            <p:ph idx="1"/>
          </p:nvPr>
        </p:nvSpPr>
        <p:spPr>
          <a:xfrm>
            <a:off x="489396" y="1107073"/>
            <a:ext cx="10972800" cy="1512887"/>
          </a:xfrm>
        </p:spPr>
        <p:txBody>
          <a:bodyPr/>
          <a:lstStyle/>
          <a:p>
            <a:pPr algn="ctr">
              <a:buFontTx/>
              <a:buNone/>
            </a:pPr>
            <a:r>
              <a:rPr lang="es-PE" sz="6000" b="1" i="1" dirty="0">
                <a:solidFill>
                  <a:srgbClr val="CC0099"/>
                </a:solidFill>
                <a:latin typeface="Candara" panose="020E0502030303020204" pitchFamily="34" charset="0"/>
                <a:cs typeface="Calibri Light" panose="020F0302020204030204" pitchFamily="34" charset="0"/>
              </a:rPr>
              <a:t>Gracias</a:t>
            </a:r>
          </a:p>
        </p:txBody>
      </p:sp>
      <p:pic>
        <p:nvPicPr>
          <p:cNvPr id="2097153" name="Picture 4" descr="http://g.cdn.mersap.com/emprendimiento/files/2011/09/emprendedores-felicidad.jpg"/>
          <p:cNvPicPr>
            <a:picLocks noChangeAspect="1" noChangeArrowheads="1"/>
          </p:cNvPicPr>
          <p:nvPr/>
        </p:nvPicPr>
        <p:blipFill>
          <a:blip r:embed="rId2" cstate="print"/>
          <a:srcRect/>
          <a:stretch>
            <a:fillRect/>
          </a:stretch>
        </p:blipFill>
        <p:spPr bwMode="auto">
          <a:xfrm>
            <a:off x="3967257" y="2676571"/>
            <a:ext cx="3810000" cy="3190876"/>
          </a:xfrm>
          <a:prstGeom prst="rect">
            <a:avLst/>
          </a:prstGeom>
          <a:noFill/>
        </p:spPr>
      </p:pic>
    </p:spTree>
    <p:extLst>
      <p:ext uri="{BB962C8B-B14F-4D97-AF65-F5344CB8AC3E}">
        <p14:creationId xmlns="" xmlns:p14="http://schemas.microsoft.com/office/powerpoint/2010/main" val="16275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90286"/>
            <a:ext cx="8788399" cy="762450"/>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Características sexuales primarias.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5167086"/>
            <a:ext cx="10551552" cy="1690914"/>
          </a:xfrm>
        </p:spPr>
        <p:txBody>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El principal signo de madurez sexual en las niñas es la primera menstruación que recibe el nombre de menarquía. En los varones, la primea señal de pubertad es el crecimiento de los testículos y el escroto y el principal signo de madurez sexual es la presencia de semen en la orina.</a:t>
            </a:r>
          </a:p>
        </p:txBody>
      </p:sp>
      <p:pic>
        <p:nvPicPr>
          <p:cNvPr id="4" name="3 Imagen" descr="Bleach : Nirvana: Amazon.es: Música"/>
          <p:cNvPicPr/>
          <p:nvPr/>
        </p:nvPicPr>
        <p:blipFill>
          <a:blip r:embed="rId2"/>
          <a:srcRect/>
          <a:stretch>
            <a:fillRect/>
          </a:stretch>
        </p:blipFill>
        <p:spPr bwMode="auto">
          <a:xfrm>
            <a:off x="3215435" y="1490118"/>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20914"/>
            <a:ext cx="8962570" cy="631822"/>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Características sexuales secundarias.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6" y="5035714"/>
            <a:ext cx="10304809" cy="1822286"/>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Son signos fisiológicos de madurez sexual que no implican directamente a los órganos sexuales. Incluyen el crecimiento de los senos en las mujeres y el ensanchamiento de los hombros en los varones. Además, se producen cambios en la voz y en la textura de la piel, crecimiento del vello púbico, axilar, facial y corporal.</a:t>
            </a:r>
          </a:p>
        </p:txBody>
      </p:sp>
      <p:pic>
        <p:nvPicPr>
          <p:cNvPr id="4" name="3 Imagen" descr="images-na.ssl-images-amazon.com/images/I/41lXZT..."/>
          <p:cNvPicPr/>
          <p:nvPr/>
        </p:nvPicPr>
        <p:blipFill>
          <a:blip r:embed="rId2"/>
          <a:srcRect/>
          <a:stretch>
            <a:fillRect/>
          </a:stretch>
        </p:blipFill>
        <p:spPr bwMode="auto">
          <a:xfrm>
            <a:off x="3375718" y="1574757"/>
            <a:ext cx="4076221" cy="301296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0" y="362857"/>
            <a:ext cx="8991599" cy="689879"/>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Características sexuales secundarias.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376928"/>
            <a:ext cx="10493494" cy="2481072"/>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En ambos sexos, la piel se vuelve más grasa. El aumento en la actividad de las glándulas sebáceas, puede hacer que aparezcan espinillas y puntos negros. El acné es más común en los chicos que en las chicas y parece estar relacionado con el aumento de testosterona.</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La voz se hace más profunda en ambos sexos, en parte debido al crecimiento de la laringe y en parte, sobre todo en los varones, debido a la producción de andrógenos.</a:t>
            </a:r>
          </a:p>
        </p:txBody>
      </p:sp>
      <p:pic>
        <p:nvPicPr>
          <p:cNvPr id="4" name="3 Imagen" descr="is1-ssl.mzstatic.com/image/thumb/Music118/v4/d5..."/>
          <p:cNvPicPr/>
          <p:nvPr/>
        </p:nvPicPr>
        <p:blipFill>
          <a:blip r:embed="rId2"/>
          <a:srcRect/>
          <a:stretch>
            <a:fillRect/>
          </a:stretch>
        </p:blipFill>
        <p:spPr bwMode="auto">
          <a:xfrm>
            <a:off x="3470256" y="1287396"/>
            <a:ext cx="4003261" cy="30024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32229"/>
            <a:ext cx="8759370" cy="820507"/>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Cambios psicológicos.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376927"/>
            <a:ext cx="10377380" cy="2270615"/>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La adolescencia debería de ser el mejor período de nuestra vida. La mayoría de las funciones tanto físicas como psicológicas están en plenitud: fuerza, reflejos, rapidez, memoria, etc. Es cuando disfrutamos más de nuestro cuerpo, cuando la comida sabe mejor, los olores son más profundos, la música es más bonita y el amor más real. Es durante la adolescencia cuando las ideas nuevas, el arte y las creencias tienen un mayor impacto en nuestra imaginación.</a:t>
            </a:r>
          </a:p>
        </p:txBody>
      </p:sp>
      <p:pic>
        <p:nvPicPr>
          <p:cNvPr id="4" name="3 Imagen" descr="images-na.ssl-images-amazon.com/images/I/71DQrK..."/>
          <p:cNvPicPr/>
          <p:nvPr/>
        </p:nvPicPr>
        <p:blipFill>
          <a:blip r:embed="rId2"/>
          <a:srcRect/>
          <a:stretch>
            <a:fillRect/>
          </a:stretch>
        </p:blipFill>
        <p:spPr bwMode="auto">
          <a:xfrm>
            <a:off x="3237065" y="1081766"/>
            <a:ext cx="4092271" cy="3069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0" y="406401"/>
            <a:ext cx="8788399" cy="646336"/>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Cambios psicológicos.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6" y="4376928"/>
            <a:ext cx="10130637" cy="2241586"/>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Los adolescentes no han gozado de buena fama ya desde períodos remotos, aunque posiblemente sea la adaptación a esta sociedad “moderna” lo que contribuya a esta mala prensa, las condiciones culturales y sociales han ido cambiando rápidamente en los últimos miles y más aún en los últimos cientos de años, lo que dificulta la expresión de estos rasgos seleccionados para cada género, causando por lo tanto un alto grado de estrés durante esta etapa.</a:t>
            </a:r>
          </a:p>
        </p:txBody>
      </p:sp>
      <p:pic>
        <p:nvPicPr>
          <p:cNvPr id="4" name="3 Imagen" descr="Nirvana - From the Muddy Banks of The Wishkah - Amazon.com Music"/>
          <p:cNvPicPr/>
          <p:nvPr/>
        </p:nvPicPr>
        <p:blipFill>
          <a:blip r:embed="rId2" cstate="print"/>
          <a:srcRect/>
          <a:stretch>
            <a:fillRect/>
          </a:stretch>
        </p:blipFill>
        <p:spPr bwMode="auto">
          <a:xfrm>
            <a:off x="3279068" y="1318307"/>
            <a:ext cx="3669637" cy="279736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03200"/>
            <a:ext cx="8802913" cy="849536"/>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Cambios psicológicos.</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376927"/>
            <a:ext cx="10667666" cy="2299643"/>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Existe bastante discusión sobre si el estrés y la rebeldía típica de esta época es normal o incluso deseable. La realidad es que la mayoría de los adolescentes son “normales” y no muestran grandes dosis de estrés. Aún así, parece que algo tan enraizado en tan diferentes culturas y a través de los siglos no tenga una base real. Podría ser que el desarrollo de la pubertad influya en la aparición de varios comportamientos que hacen que esta edad sea “problemática”.</a:t>
            </a:r>
          </a:p>
        </p:txBody>
      </p:sp>
      <p:pic>
        <p:nvPicPr>
          <p:cNvPr id="4" name="3 Imagen" descr="Bleach : Nirvana: Amazon.es: Música"/>
          <p:cNvPicPr/>
          <p:nvPr/>
        </p:nvPicPr>
        <p:blipFill>
          <a:blip r:embed="rId2"/>
          <a:srcRect/>
          <a:stretch>
            <a:fillRect/>
          </a:stretch>
        </p:blipFill>
        <p:spPr bwMode="auto">
          <a:xfrm>
            <a:off x="3416893" y="1273065"/>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32229"/>
            <a:ext cx="8759370" cy="820507"/>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697020" y="4064000"/>
            <a:ext cx="9985494" cy="2518194"/>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Independencia.</a:t>
            </a:r>
          </a:p>
          <a:p>
            <a:pPr marL="0" indent="0" algn="r">
              <a:buNone/>
            </a:pPr>
            <a:r>
              <a:rPr lang="es-ES" sz="2200" b="1" i="1" dirty="0" smtClean="0">
                <a:solidFill>
                  <a:schemeClr val="tx1"/>
                </a:solidFill>
                <a:latin typeface="Candara" charset="0"/>
                <a:ea typeface="Candara" charset="0"/>
                <a:cs typeface="Candara" charset="0"/>
              </a:rPr>
              <a:t>Adolescencia inicial.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Menor interés por padres.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Vacío emocional: se alteran el comportamiento y el humor.</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Menor rendimiento escolar.</a:t>
            </a:r>
          </a:p>
        </p:txBody>
      </p:sp>
      <p:pic>
        <p:nvPicPr>
          <p:cNvPr id="4" name="3 Imagen" descr="images-na.ssl-images-amazon.com/images/I/41lXZT..."/>
          <p:cNvPicPr/>
          <p:nvPr/>
        </p:nvPicPr>
        <p:blipFill>
          <a:blip r:embed="rId2"/>
          <a:srcRect/>
          <a:stretch>
            <a:fillRect/>
          </a:stretch>
        </p:blipFill>
        <p:spPr bwMode="auto">
          <a:xfrm>
            <a:off x="2237218" y="1510272"/>
            <a:ext cx="4076221" cy="301296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46743"/>
            <a:ext cx="8962570" cy="805993"/>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64608"/>
            <a:ext cx="10174180" cy="1993392"/>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Independencia.</a:t>
            </a:r>
          </a:p>
          <a:p>
            <a:pPr marL="0" indent="0" algn="r">
              <a:buNone/>
            </a:pPr>
            <a:r>
              <a:rPr lang="es-ES" sz="2200" b="1" i="1" dirty="0" smtClean="0">
                <a:solidFill>
                  <a:schemeClr val="tx1"/>
                </a:solidFill>
                <a:latin typeface="Candara" charset="0"/>
                <a:ea typeface="Candara" charset="0"/>
                <a:cs typeface="Candara" charset="0"/>
              </a:rPr>
              <a:t>Adolescencia media.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Máximos conflictos con padres, más tiempo con los amigos.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Lucha independencia.</a:t>
            </a:r>
          </a:p>
        </p:txBody>
      </p:sp>
      <p:pic>
        <p:nvPicPr>
          <p:cNvPr id="4" name="3 Imagen" descr="is1-ssl.mzstatic.com/image/thumb/Music118/v4/d5..."/>
          <p:cNvPicPr/>
          <p:nvPr/>
        </p:nvPicPr>
        <p:blipFill>
          <a:blip r:embed="rId2"/>
          <a:srcRect/>
          <a:stretch>
            <a:fillRect/>
          </a:stretch>
        </p:blipFill>
        <p:spPr bwMode="auto">
          <a:xfrm>
            <a:off x="3150942" y="1374492"/>
            <a:ext cx="4003261" cy="30024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91886"/>
            <a:ext cx="8904513" cy="660850"/>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194629"/>
            <a:ext cx="10725723" cy="2293257"/>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Independencia.</a:t>
            </a:r>
          </a:p>
          <a:p>
            <a:pPr marL="0" indent="0" algn="r">
              <a:buNone/>
            </a:pPr>
            <a:r>
              <a:rPr lang="es-ES" sz="2200" b="1" i="1" dirty="0" smtClean="0">
                <a:solidFill>
                  <a:schemeClr val="tx1"/>
                </a:solidFill>
                <a:latin typeface="Candara" charset="0"/>
                <a:ea typeface="Candara" charset="0"/>
                <a:cs typeface="Candara" charset="0"/>
              </a:rPr>
              <a:t>Adolescencia tardía.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Reaceptación valores y consejos paternos. Nueva relación con padres.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Dudas para aceptar su responsabilidad.</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Siguen dependiendo de los padres.</a:t>
            </a:r>
          </a:p>
        </p:txBody>
      </p:sp>
      <p:pic>
        <p:nvPicPr>
          <p:cNvPr id="4" name="3 Imagen" descr="images-na.ssl-images-amazon.com/images/I/71DQrK..."/>
          <p:cNvPicPr/>
          <p:nvPr/>
        </p:nvPicPr>
        <p:blipFill>
          <a:blip r:embed="rId2"/>
          <a:srcRect/>
          <a:stretch>
            <a:fillRect/>
          </a:stretch>
        </p:blipFill>
        <p:spPr bwMode="auto">
          <a:xfrm>
            <a:off x="2547927" y="1817467"/>
            <a:ext cx="4092271" cy="3069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1960E-CFEC-4053-A868-F3DDE2A7E44C}"/>
              </a:ext>
            </a:extLst>
          </p:cNvPr>
          <p:cNvSpPr>
            <a:spLocks noGrp="1"/>
          </p:cNvSpPr>
          <p:nvPr>
            <p:ph type="title"/>
          </p:nvPr>
        </p:nvSpPr>
        <p:spPr>
          <a:xfrm>
            <a:off x="2627086" y="609600"/>
            <a:ext cx="7184570" cy="1320800"/>
          </a:xfrm>
        </p:spPr>
        <p:txBody>
          <a:bodyPr>
            <a:normAutofit/>
          </a:bodyPr>
          <a:lstStyle/>
          <a:p>
            <a:pPr algn="ctr"/>
            <a:r>
              <a:rPr lang="es-PE" sz="4000" b="1" i="1" dirty="0" smtClean="0">
                <a:latin typeface="Candara" pitchFamily="34" charset="0"/>
              </a:rPr>
              <a:t>Adolescencia. </a:t>
            </a:r>
            <a:endParaRPr lang="es-PE" b="1" i="1" dirty="0">
              <a:latin typeface="Candara" pitchFamily="34" charset="0"/>
            </a:endParaRPr>
          </a:p>
        </p:txBody>
      </p:sp>
      <p:pic>
        <p:nvPicPr>
          <p:cNvPr id="6" name="Picture 2" descr="14 obras de Escher que nunca nos cansamos de ver | Verne EL PAÍS"/>
          <p:cNvPicPr>
            <a:picLocks noChangeAspect="1" noChangeArrowheads="1"/>
          </p:cNvPicPr>
          <p:nvPr/>
        </p:nvPicPr>
        <p:blipFill>
          <a:blip r:embed="rId2"/>
          <a:srcRect/>
          <a:stretch>
            <a:fillRect/>
          </a:stretch>
        </p:blipFill>
        <p:spPr bwMode="auto">
          <a:xfrm>
            <a:off x="1582057" y="1993557"/>
            <a:ext cx="6749143" cy="4556467"/>
          </a:xfrm>
          <a:prstGeom prst="rect">
            <a:avLst/>
          </a:prstGeom>
          <a:ln>
            <a:noFill/>
          </a:ln>
          <a:effectLst>
            <a:softEdge rad="112500"/>
          </a:effectLst>
        </p:spPr>
      </p:pic>
    </p:spTree>
    <p:extLst>
      <p:ext uri="{BB962C8B-B14F-4D97-AF65-F5344CB8AC3E}">
        <p14:creationId xmlns:p14="http://schemas.microsoft.com/office/powerpoint/2010/main" xmlns="" val="4117981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188686"/>
            <a:ext cx="8773885" cy="864050"/>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499429"/>
            <a:ext cx="10754752" cy="2146465"/>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Imagen corporal.</a:t>
            </a:r>
          </a:p>
          <a:p>
            <a:pPr marL="0" indent="0" algn="r">
              <a:buNone/>
            </a:pPr>
            <a:r>
              <a:rPr lang="es-ES" sz="2200" b="1" i="1" dirty="0" smtClean="0">
                <a:solidFill>
                  <a:schemeClr val="tx1"/>
                </a:solidFill>
                <a:latin typeface="Candara" charset="0"/>
                <a:ea typeface="Candara" charset="0"/>
                <a:cs typeface="Candara" charset="0"/>
              </a:rPr>
              <a:t>Adolescencia inicial.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Preocupación por su cuerpo y los cambios: ¿soy normal?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Inseguridad por aspecto, se comparan con otros.</a:t>
            </a:r>
          </a:p>
        </p:txBody>
      </p:sp>
      <p:pic>
        <p:nvPicPr>
          <p:cNvPr id="4" name="3 Imagen" descr="Nirvana - From the Muddy Banks of The Wishkah - Amazon.com Music"/>
          <p:cNvPicPr/>
          <p:nvPr/>
        </p:nvPicPr>
        <p:blipFill>
          <a:blip r:embed="rId2"/>
          <a:srcRect/>
          <a:stretch>
            <a:fillRect/>
          </a:stretch>
        </p:blipFill>
        <p:spPr bwMode="auto">
          <a:xfrm>
            <a:off x="2816507" y="1847788"/>
            <a:ext cx="4088075" cy="304050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61257"/>
            <a:ext cx="9020628" cy="791479"/>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702629"/>
            <a:ext cx="11205888" cy="1943265"/>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Imagen corporal.</a:t>
            </a:r>
          </a:p>
          <a:p>
            <a:pPr marL="0" indent="0" algn="r">
              <a:buNone/>
            </a:pPr>
            <a:r>
              <a:rPr lang="es-ES" sz="2200" b="1" i="1" dirty="0" smtClean="0">
                <a:solidFill>
                  <a:schemeClr val="tx1"/>
                </a:solidFill>
                <a:latin typeface="Candara" charset="0"/>
                <a:ea typeface="Candara" charset="0"/>
                <a:cs typeface="Candara" charset="0"/>
              </a:rPr>
              <a:t>Adolescencia media.</a:t>
            </a:r>
          </a:p>
          <a:p>
            <a:pPr marL="0" indent="0" algn="r">
              <a:buNone/>
            </a:pPr>
            <a:r>
              <a:rPr lang="es-ES" sz="2200" b="1" i="1" dirty="0" smtClean="0">
                <a:solidFill>
                  <a:schemeClr val="tx1"/>
                </a:solidFill>
                <a:latin typeface="Candara" charset="0"/>
                <a:ea typeface="Candara" charset="0"/>
                <a:cs typeface="Candara" charset="0"/>
              </a:rPr>
              <a:t>Aceptación de su cuerpo.</a:t>
            </a:r>
          </a:p>
          <a:p>
            <a:pPr marL="0" indent="0" algn="r">
              <a:buNone/>
            </a:pPr>
            <a:r>
              <a:rPr lang="es-ES" sz="2200" b="1" i="1" dirty="0" smtClean="0">
                <a:solidFill>
                  <a:schemeClr val="tx1"/>
                </a:solidFill>
                <a:latin typeface="Candara" charset="0"/>
                <a:ea typeface="Candara" charset="0"/>
                <a:cs typeface="Candara" charset="0"/>
              </a:rPr>
              <a:t>Interés por hacerlo más atractivo.</a:t>
            </a:r>
          </a:p>
        </p:txBody>
      </p:sp>
      <p:pic>
        <p:nvPicPr>
          <p:cNvPr id="4" name="3 Imagen" descr="Bleach : Nirvana: Amazon.es: Música"/>
          <p:cNvPicPr/>
          <p:nvPr/>
        </p:nvPicPr>
        <p:blipFill>
          <a:blip r:embed="rId2"/>
          <a:srcRect/>
          <a:stretch>
            <a:fillRect/>
          </a:stretch>
        </p:blipFill>
        <p:spPr bwMode="auto">
          <a:xfrm>
            <a:off x="2919344" y="2034612"/>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91886"/>
            <a:ext cx="8759370" cy="660850"/>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659086"/>
            <a:ext cx="10653152" cy="1986808"/>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Imagen corporal.</a:t>
            </a:r>
          </a:p>
          <a:p>
            <a:pPr marL="0" indent="0" algn="r">
              <a:buNone/>
            </a:pPr>
            <a:r>
              <a:rPr lang="es-ES" sz="2200" b="1" i="1" dirty="0" smtClean="0">
                <a:solidFill>
                  <a:schemeClr val="tx1"/>
                </a:solidFill>
                <a:latin typeface="Candara" charset="0"/>
                <a:ea typeface="Candara" charset="0"/>
                <a:cs typeface="Candara" charset="0"/>
              </a:rPr>
              <a:t>Adolescencia tardía.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Aceptación de los cambios.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La imagen solo preocupa si hay alguna anomalía.</a:t>
            </a:r>
          </a:p>
        </p:txBody>
      </p:sp>
      <p:pic>
        <p:nvPicPr>
          <p:cNvPr id="4" name="3 Imagen" descr="images-na.ssl-images-amazon.com/images/I/41lXZT..."/>
          <p:cNvPicPr/>
          <p:nvPr/>
        </p:nvPicPr>
        <p:blipFill>
          <a:blip r:embed="rId2"/>
          <a:srcRect/>
          <a:stretch>
            <a:fillRect/>
          </a:stretch>
        </p:blipFill>
        <p:spPr bwMode="auto">
          <a:xfrm>
            <a:off x="2562338" y="1885944"/>
            <a:ext cx="4076221" cy="301296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49943"/>
            <a:ext cx="8860970" cy="885371"/>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863600" y="4136570"/>
            <a:ext cx="10326913" cy="2721430"/>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Amigos.</a:t>
            </a:r>
          </a:p>
          <a:p>
            <a:pPr marL="0" indent="0" algn="r">
              <a:buNone/>
            </a:pPr>
            <a:r>
              <a:rPr lang="es-ES" sz="2200" b="1" i="1" dirty="0" smtClean="0">
                <a:solidFill>
                  <a:schemeClr val="tx1"/>
                </a:solidFill>
                <a:latin typeface="Candara" charset="0"/>
                <a:ea typeface="Candara" charset="0"/>
                <a:cs typeface="Candara" charset="0"/>
              </a:rPr>
              <a:t>Adolescencia inicial.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Interés y amistades con amigos del mismo sexo. </a:t>
            </a:r>
          </a:p>
          <a:p>
            <a:pPr marL="0" indent="0" algn="r">
              <a:buNone/>
            </a:pPr>
            <a:r>
              <a:rPr lang="es-ES" sz="2200" b="1" i="1" dirty="0" smtClean="0">
                <a:solidFill>
                  <a:schemeClr val="tx1"/>
                </a:solidFill>
                <a:latin typeface="Candara" charset="0"/>
                <a:ea typeface="Candara" charset="0"/>
                <a:cs typeface="Candara" charset="0"/>
              </a:rPr>
              <a:t>Puede ser: (+) deporte, música... (–) alcohol, drogas...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Sentimientos de ternura conducen a miedos y relaciones homosexuales.</a:t>
            </a:r>
          </a:p>
        </p:txBody>
      </p:sp>
      <p:pic>
        <p:nvPicPr>
          <p:cNvPr id="4" name="3 Imagen" descr="is1-ssl.mzstatic.com/image/thumb/Music118/v4/d5..."/>
          <p:cNvPicPr/>
          <p:nvPr/>
        </p:nvPicPr>
        <p:blipFill>
          <a:blip r:embed="rId2"/>
          <a:srcRect/>
          <a:stretch>
            <a:fillRect/>
          </a:stretch>
        </p:blipFill>
        <p:spPr bwMode="auto">
          <a:xfrm>
            <a:off x="1989798" y="1780892"/>
            <a:ext cx="4003261" cy="30024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91886"/>
            <a:ext cx="8788399" cy="1030514"/>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863600" y="4833256"/>
            <a:ext cx="10022113" cy="2024743"/>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Amigos.</a:t>
            </a:r>
          </a:p>
          <a:p>
            <a:pPr marL="0" indent="0" algn="r">
              <a:buNone/>
            </a:pPr>
            <a:r>
              <a:rPr lang="es-ES" sz="2200" b="1" i="1" dirty="0" smtClean="0">
                <a:solidFill>
                  <a:schemeClr val="tx1"/>
                </a:solidFill>
                <a:latin typeface="Candara" charset="0"/>
                <a:ea typeface="Candara" charset="0"/>
                <a:cs typeface="Candara" charset="0"/>
              </a:rPr>
              <a:t>Adolescencia media.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Máxima integración con los amigos y sus valores.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Máximo peligro de conductas de riesgo.</a:t>
            </a:r>
          </a:p>
        </p:txBody>
      </p:sp>
      <p:pic>
        <p:nvPicPr>
          <p:cNvPr id="4" name="3 Imagen" descr="images-na.ssl-images-amazon.com/images/I/71DQrK..."/>
          <p:cNvPicPr/>
          <p:nvPr/>
        </p:nvPicPr>
        <p:blipFill>
          <a:blip r:embed="rId2"/>
          <a:srcRect/>
          <a:stretch>
            <a:fillRect/>
          </a:stretch>
        </p:blipFill>
        <p:spPr bwMode="auto">
          <a:xfrm>
            <a:off x="2960713" y="1910144"/>
            <a:ext cx="4092271" cy="3069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32229"/>
            <a:ext cx="8744856" cy="820507"/>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863601" y="4412343"/>
            <a:ext cx="9891485" cy="2445657"/>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Amigos.</a:t>
            </a:r>
          </a:p>
          <a:p>
            <a:pPr marL="0" indent="0" algn="r">
              <a:buNone/>
            </a:pPr>
            <a:r>
              <a:rPr lang="es-ES" sz="2200" b="1" i="1" dirty="0" smtClean="0">
                <a:solidFill>
                  <a:schemeClr val="tx1"/>
                </a:solidFill>
                <a:latin typeface="Candara" charset="0"/>
                <a:ea typeface="Candara" charset="0"/>
                <a:cs typeface="Candara" charset="0"/>
              </a:rPr>
              <a:t>Adolescencia tardía.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Amigos y grupo menos importantes.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Más tiempo en compartir relaciones íntimas (se establecen las parejas).</a:t>
            </a:r>
          </a:p>
        </p:txBody>
      </p:sp>
      <p:pic>
        <p:nvPicPr>
          <p:cNvPr id="4" name="3 Imagen" descr="Nirvana - From the Muddy Banks of The Wishkah - Amazon.com Music"/>
          <p:cNvPicPr/>
          <p:nvPr/>
        </p:nvPicPr>
        <p:blipFill>
          <a:blip r:embed="rId2"/>
          <a:srcRect/>
          <a:stretch>
            <a:fillRect/>
          </a:stretch>
        </p:blipFill>
        <p:spPr bwMode="auto">
          <a:xfrm>
            <a:off x="2832763" y="1884364"/>
            <a:ext cx="4088075" cy="304050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90286"/>
            <a:ext cx="9165770" cy="762450"/>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2220686" y="2873829"/>
            <a:ext cx="8861831" cy="3984171"/>
          </a:xfrm>
        </p:spPr>
        <p:txBody>
          <a:bodyPr>
            <a:normAutofit lnSpcReduction="10000"/>
          </a:bodyPr>
          <a:lstStyle/>
          <a:p>
            <a:pPr marL="0" indent="0" algn="r">
              <a:buNone/>
            </a:pPr>
            <a:r>
              <a:rPr lang="es-ES" sz="2200" b="1" i="1" dirty="0" smtClean="0">
                <a:solidFill>
                  <a:schemeClr val="tx1"/>
                </a:solidFill>
                <a:latin typeface="Candara" charset="0"/>
                <a:ea typeface="Candara" charset="0"/>
                <a:cs typeface="Candara" charset="0"/>
              </a:rPr>
              <a:t>Identidad. </a:t>
            </a:r>
          </a:p>
          <a:p>
            <a:pPr marL="0" indent="0" algn="r">
              <a:buNone/>
            </a:pPr>
            <a:r>
              <a:rPr lang="es-ES" sz="2200" b="1" i="1" dirty="0" smtClean="0">
                <a:solidFill>
                  <a:schemeClr val="tx1"/>
                </a:solidFill>
                <a:latin typeface="Candara" charset="0"/>
                <a:ea typeface="Candara" charset="0"/>
                <a:cs typeface="Candara" charset="0"/>
              </a:rPr>
              <a:t>Adolescencia inicial.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Mejoran capacidades cognitivas (pensamiento </a:t>
            </a:r>
          </a:p>
          <a:p>
            <a:pPr marL="0" indent="0" algn="r">
              <a:buNone/>
            </a:pPr>
            <a:r>
              <a:rPr lang="es-ES" sz="2200" b="1" i="1" dirty="0" smtClean="0">
                <a:solidFill>
                  <a:schemeClr val="tx1"/>
                </a:solidFill>
                <a:latin typeface="Candara" charset="0"/>
                <a:ea typeface="Candara" charset="0"/>
                <a:cs typeface="Candara" charset="0"/>
              </a:rPr>
              <a:t>concreto e inicio del pensamiento abstracto).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Autointerés, fantasías.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Objetivos vocacional idealistas e irreales.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Mayor necesidad de intimidad (diario).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Emergen sentimientos sexuales.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Falta de control de impulsos, conducta arriesgada peligrosa.</a:t>
            </a:r>
          </a:p>
        </p:txBody>
      </p:sp>
      <p:pic>
        <p:nvPicPr>
          <p:cNvPr id="4" name="3 Imagen" descr="Bleach : Nirvana: Amazon.es: Música"/>
          <p:cNvPicPr/>
          <p:nvPr/>
        </p:nvPicPr>
        <p:blipFill>
          <a:blip r:embed="rId2"/>
          <a:srcRect/>
          <a:stretch>
            <a:fillRect/>
          </a:stretch>
        </p:blipFill>
        <p:spPr bwMode="auto">
          <a:xfrm>
            <a:off x="1190791" y="1911033"/>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91599" cy="78719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863601" y="4122057"/>
            <a:ext cx="9731828" cy="2380343"/>
          </a:xfrm>
        </p:spPr>
        <p:txBody>
          <a:bodyPr>
            <a:normAutofit/>
          </a:bodyPr>
          <a:lstStyle/>
          <a:p>
            <a:pPr marL="0" indent="0" algn="r">
              <a:buNone/>
            </a:pPr>
            <a:r>
              <a:rPr lang="es-ES" sz="2200" b="1" i="1" dirty="0" smtClean="0">
                <a:solidFill>
                  <a:schemeClr val="tx1"/>
                </a:solidFill>
                <a:latin typeface="Candara" charset="0"/>
                <a:ea typeface="Candara" charset="0"/>
                <a:cs typeface="Candara" charset="0"/>
              </a:rPr>
              <a:t>Identidad. </a:t>
            </a:r>
          </a:p>
          <a:p>
            <a:pPr marL="0" indent="0" algn="r">
              <a:buNone/>
            </a:pPr>
            <a:r>
              <a:rPr lang="es-ES" sz="2200" b="1" i="1" dirty="0" smtClean="0">
                <a:solidFill>
                  <a:schemeClr val="tx1"/>
                </a:solidFill>
                <a:latin typeface="Candara" charset="0"/>
                <a:ea typeface="Candara" charset="0"/>
                <a:cs typeface="Candara" charset="0"/>
              </a:rPr>
              <a:t>Adolescencia media </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Aumenta la capacidad intelectual.</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Mayor ámbito de sentimientos (valora los de los demás).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Omnipotencia, inmortalidad: conduce a comportamientos de alto riesgo.</a:t>
            </a:r>
          </a:p>
        </p:txBody>
      </p:sp>
      <p:pic>
        <p:nvPicPr>
          <p:cNvPr id="4" name="3 Imagen" descr="images-na.ssl-images-amazon.com/images/I/41lXZT..."/>
          <p:cNvPicPr/>
          <p:nvPr/>
        </p:nvPicPr>
        <p:blipFill>
          <a:blip r:embed="rId2"/>
          <a:srcRect/>
          <a:stretch>
            <a:fillRect/>
          </a:stretch>
        </p:blipFill>
        <p:spPr bwMode="auto">
          <a:xfrm>
            <a:off x="2019779" y="2169645"/>
            <a:ext cx="4076221" cy="301296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33829"/>
            <a:ext cx="8846456" cy="718907"/>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 los objetivos psicosociales</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863601" y="4158641"/>
            <a:ext cx="10094685" cy="2372787"/>
          </a:xfrm>
        </p:spPr>
        <p:txBody>
          <a:bodyPr>
            <a:normAutofit fontScale="92500" lnSpcReduction="10000"/>
          </a:bodyPr>
          <a:lstStyle/>
          <a:p>
            <a:pPr marL="0" indent="0" algn="r">
              <a:buNone/>
            </a:pPr>
            <a:r>
              <a:rPr lang="es-ES" sz="2200" b="1" i="1" dirty="0" smtClean="0">
                <a:solidFill>
                  <a:schemeClr val="tx1"/>
                </a:solidFill>
                <a:latin typeface="Candara" charset="0"/>
                <a:ea typeface="Candara" charset="0"/>
                <a:cs typeface="Candara" charset="0"/>
              </a:rPr>
              <a:t>Identidad. </a:t>
            </a:r>
          </a:p>
          <a:p>
            <a:pPr marL="0" indent="0" algn="r">
              <a:buNone/>
            </a:pPr>
            <a:r>
              <a:rPr lang="es-ES" sz="2200" b="1" i="1" dirty="0" smtClean="0">
                <a:solidFill>
                  <a:schemeClr val="tx1"/>
                </a:solidFill>
                <a:latin typeface="Candara" charset="0"/>
                <a:ea typeface="Candara" charset="0"/>
                <a:cs typeface="Candara" charset="0"/>
              </a:rPr>
              <a:t>Adolescencia tardía.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Pensamiento abstracto establecido.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Objetivos vocacionales prácticos y realistas.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Delimitación de valores religiosos, morales y sexuales.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Capacidad para comprometerse y establecer límites.</a:t>
            </a:r>
          </a:p>
        </p:txBody>
      </p:sp>
      <p:pic>
        <p:nvPicPr>
          <p:cNvPr id="4" name="3 Imagen" descr="is1-ssl.mzstatic.com/image/thumb/Music118/v4/d5..."/>
          <p:cNvPicPr/>
          <p:nvPr/>
        </p:nvPicPr>
        <p:blipFill>
          <a:blip r:embed="rId2"/>
          <a:srcRect/>
          <a:stretch>
            <a:fillRect/>
          </a:stretch>
        </p:blipFill>
        <p:spPr bwMode="auto">
          <a:xfrm>
            <a:off x="2207513" y="1824435"/>
            <a:ext cx="4003261" cy="30024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77371"/>
            <a:ext cx="8788399" cy="675365"/>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Psicosocial</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427301" y="4418148"/>
            <a:ext cx="11205888" cy="2897051"/>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Este es el periodo más sano de la vida desde el punto de vista orgánico, pero a la vez el más problemático y de más alto riesgo psicosocial. Actualmente, se han producido grandes cambios socioculturales: jóvenes consumidores de moda y tecnología, la cultura del ocio ha sustituido al esfuerzo personal, más facilidad para acceder a sustancias nocivas, descoordinación entre la escuela y el mundo del trabajo, desestabilización de la familia, inmigración, etc., todo ello conlleva importantes repercusiones para el desarrollo y la salud integral del adolescente.</a:t>
            </a:r>
          </a:p>
        </p:txBody>
      </p:sp>
      <p:pic>
        <p:nvPicPr>
          <p:cNvPr id="4" name="3 Imagen" descr="images-na.ssl-images-amazon.com/images/I/71DQrK..."/>
          <p:cNvPicPr/>
          <p:nvPr/>
        </p:nvPicPr>
        <p:blipFill>
          <a:blip r:embed="rId2" cstate="print"/>
          <a:srcRect/>
          <a:stretch>
            <a:fillRect/>
          </a:stretch>
        </p:blipFill>
        <p:spPr bwMode="auto">
          <a:xfrm>
            <a:off x="4667593" y="1231391"/>
            <a:ext cx="3330360" cy="299226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75771"/>
            <a:ext cx="8773885" cy="776965"/>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Adolescencia.</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424823" y="5341257"/>
            <a:ext cx="10315748" cy="1807028"/>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Periodo de transición entre niñez y edad adulta. Comienza con la pubertad, que es el proceso que lleva a la madurez sexual. Los cambios biológicos que indican el final de la niñez producen un rápido crecimiento en estatura y peso y logro de la madurez sexual.</a:t>
            </a:r>
            <a:endParaRPr lang="es-ES" sz="2200" b="1" i="1" dirty="0">
              <a:solidFill>
                <a:schemeClr val="tx1"/>
              </a:solidFill>
              <a:latin typeface="Candara" charset="0"/>
              <a:ea typeface="Candara" charset="0"/>
              <a:cs typeface="Candara" charset="0"/>
            </a:endParaRPr>
          </a:p>
        </p:txBody>
      </p:sp>
      <p:pic>
        <p:nvPicPr>
          <p:cNvPr id="4" name="3 Imagen" descr="is1-ssl.mzstatic.com/image/thumb/Music118/v4/d5..."/>
          <p:cNvPicPr/>
          <p:nvPr/>
        </p:nvPicPr>
        <p:blipFill>
          <a:blip r:embed="rId2"/>
          <a:srcRect/>
          <a:stretch>
            <a:fillRect/>
          </a:stretch>
        </p:blipFill>
        <p:spPr bwMode="auto">
          <a:xfrm>
            <a:off x="3281570" y="1389007"/>
            <a:ext cx="4003261" cy="342973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33829"/>
            <a:ext cx="8643256" cy="718907"/>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cognitivo</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601472" y="4145279"/>
            <a:ext cx="11205888" cy="2712721"/>
          </a:xfrm>
        </p:spPr>
        <p:txBody>
          <a:bodyPr>
            <a:normAutofit/>
          </a:bodyPr>
          <a:lstStyle/>
          <a:p>
            <a:pPr marL="0" indent="0" algn="ctr">
              <a:buNone/>
            </a:pPr>
            <a:r>
              <a:rPr lang="es-ES" sz="2200" b="1" i="1" dirty="0" smtClean="0">
                <a:solidFill>
                  <a:srgbClr val="CC0099"/>
                </a:solidFill>
                <a:latin typeface="Candara" charset="0"/>
                <a:ea typeface="Candara" charset="0"/>
                <a:cs typeface="Candara" charset="0"/>
              </a:rPr>
              <a:t>Teoría de </a:t>
            </a:r>
            <a:r>
              <a:rPr lang="es-ES" sz="2200" b="1" i="1" dirty="0" err="1" smtClean="0">
                <a:solidFill>
                  <a:srgbClr val="CC0099"/>
                </a:solidFill>
                <a:latin typeface="Candara" charset="0"/>
                <a:ea typeface="Candara" charset="0"/>
                <a:cs typeface="Candara" charset="0"/>
              </a:rPr>
              <a:t>Piaget</a:t>
            </a:r>
            <a:r>
              <a:rPr lang="es-ES" sz="2200" b="1" i="1" dirty="0" smtClean="0">
                <a:solidFill>
                  <a:srgbClr val="CC0099"/>
                </a:solidFill>
                <a:latin typeface="Candara" charset="0"/>
                <a:ea typeface="Candara" charset="0"/>
                <a:cs typeface="Candara" charset="0"/>
              </a:rPr>
              <a:t>.</a:t>
            </a:r>
          </a:p>
          <a:p>
            <a:pPr marL="0" indent="0" algn="ctr">
              <a:buNone/>
            </a:pPr>
            <a:r>
              <a:rPr lang="es-ES" sz="2200" b="1" i="1" dirty="0" smtClean="0">
                <a:solidFill>
                  <a:srgbClr val="CC0099"/>
                </a:solidFill>
                <a:latin typeface="Candara" charset="0"/>
                <a:ea typeface="Candara" charset="0"/>
                <a:cs typeface="Candara" charset="0"/>
              </a:rPr>
              <a:t>Etapa  de operaciones formales</a:t>
            </a:r>
          </a:p>
          <a:p>
            <a:pPr marL="0" indent="0" algn="ctr">
              <a:buNone/>
            </a:pPr>
            <a:r>
              <a:rPr lang="es-ES" sz="2200" b="1" i="1" dirty="0" smtClean="0">
                <a:solidFill>
                  <a:schemeClr val="tx1"/>
                </a:solidFill>
                <a:latin typeface="Candara" charset="0"/>
                <a:ea typeface="Candara" charset="0"/>
                <a:cs typeface="Candara" charset="0"/>
              </a:rPr>
              <a:t>Es el más alto nivel de maduración cognitiva, cuando se desarrolla la capacidad de pensamiento abstracto.</a:t>
            </a:r>
          </a:p>
          <a:p>
            <a:pPr marL="0" indent="0" algn="ctr">
              <a:buNone/>
            </a:pPr>
            <a:r>
              <a:rPr lang="es-ES" sz="2200" b="1" i="1" dirty="0" smtClean="0">
                <a:solidFill>
                  <a:schemeClr val="tx1"/>
                </a:solidFill>
                <a:latin typeface="Candara" charset="0"/>
                <a:ea typeface="Candara" charset="0"/>
                <a:cs typeface="Candara" charset="0"/>
              </a:rPr>
              <a:t>Ocurre a partir de los 11 años de edad.</a:t>
            </a:r>
          </a:p>
          <a:p>
            <a:pPr marL="0" indent="0" algn="ctr">
              <a:buNone/>
            </a:pPr>
            <a:r>
              <a:rPr lang="es-ES" sz="2200" b="1" i="1" dirty="0" smtClean="0">
                <a:solidFill>
                  <a:schemeClr val="tx1"/>
                </a:solidFill>
                <a:latin typeface="Candara" charset="0"/>
                <a:ea typeface="Candara" charset="0"/>
                <a:cs typeface="Candara" charset="0"/>
              </a:rPr>
              <a:t>Permite apreciar mejor las metáforas, poder interpretar y manipular una información etc.</a:t>
            </a:r>
          </a:p>
        </p:txBody>
      </p:sp>
      <p:pic>
        <p:nvPicPr>
          <p:cNvPr id="4" name="3 Imagen" descr="Nirvana - From the Muddy Banks of The Wishkah - Amazon.com Music"/>
          <p:cNvPicPr/>
          <p:nvPr/>
        </p:nvPicPr>
        <p:blipFill>
          <a:blip r:embed="rId2"/>
          <a:srcRect/>
          <a:stretch>
            <a:fillRect/>
          </a:stretch>
        </p:blipFill>
        <p:spPr bwMode="auto">
          <a:xfrm>
            <a:off x="4116987" y="1052737"/>
            <a:ext cx="4088075" cy="304050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02913"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cognitivo</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601472" y="4145280"/>
            <a:ext cx="11205888" cy="2712720"/>
          </a:xfrm>
        </p:spPr>
        <p:txBody>
          <a:bodyPr>
            <a:normAutofit/>
          </a:bodyPr>
          <a:lstStyle/>
          <a:p>
            <a:pPr marL="0" indent="0" algn="ctr">
              <a:buNone/>
            </a:pPr>
            <a:r>
              <a:rPr lang="es-ES" sz="2200" b="1" i="1" dirty="0" smtClean="0">
                <a:solidFill>
                  <a:srgbClr val="CC0099"/>
                </a:solidFill>
                <a:latin typeface="Candara" charset="0"/>
                <a:ea typeface="Candara" charset="0"/>
                <a:cs typeface="Candara" charset="0"/>
              </a:rPr>
              <a:t>Teoría de </a:t>
            </a:r>
            <a:r>
              <a:rPr lang="es-ES" sz="2200" b="1" i="1" dirty="0" err="1" smtClean="0">
                <a:solidFill>
                  <a:srgbClr val="CC0099"/>
                </a:solidFill>
                <a:latin typeface="Candara" charset="0"/>
                <a:ea typeface="Candara" charset="0"/>
                <a:cs typeface="Candara" charset="0"/>
              </a:rPr>
              <a:t>Piaget</a:t>
            </a:r>
            <a:r>
              <a:rPr lang="es-ES" sz="2200" b="1" i="1" dirty="0" smtClean="0">
                <a:solidFill>
                  <a:srgbClr val="CC0099"/>
                </a:solidFill>
                <a:latin typeface="Candara" charset="0"/>
                <a:ea typeface="Candara" charset="0"/>
                <a:cs typeface="Candara" charset="0"/>
              </a:rPr>
              <a:t>.</a:t>
            </a:r>
          </a:p>
          <a:p>
            <a:pPr marL="0" indent="0" algn="ctr">
              <a:buNone/>
            </a:pPr>
            <a:r>
              <a:rPr lang="es-ES" sz="2200" b="1" i="1" dirty="0" smtClean="0">
                <a:solidFill>
                  <a:srgbClr val="CC0099"/>
                </a:solidFill>
                <a:latin typeface="Candara" charset="0"/>
                <a:ea typeface="Candara" charset="0"/>
                <a:cs typeface="Candara" charset="0"/>
              </a:rPr>
              <a:t>Razonamiento hipotético-deductivo</a:t>
            </a:r>
          </a:p>
          <a:p>
            <a:pPr marL="0" indent="0" algn="ctr">
              <a:buNone/>
            </a:pPr>
            <a:r>
              <a:rPr lang="es-ES" sz="2200" b="1" i="1" dirty="0" smtClean="0">
                <a:solidFill>
                  <a:schemeClr val="tx1"/>
                </a:solidFill>
                <a:latin typeface="Candara" charset="0"/>
                <a:ea typeface="Candara" charset="0"/>
                <a:cs typeface="Candara" charset="0"/>
              </a:rPr>
              <a:t>Es la capacidad. que acompaña a la etapa de operaciones formales, que permite desarrollar , considerar y someter a prueba una hipótesis. Es una herramienta para resolver problemas.</a:t>
            </a:r>
          </a:p>
          <a:p>
            <a:pPr marL="0" indent="0" algn="ctr">
              <a:buNone/>
            </a:pPr>
            <a:r>
              <a:rPr lang="es-ES" sz="2200" b="1" i="1" dirty="0" smtClean="0">
                <a:solidFill>
                  <a:schemeClr val="tx1"/>
                </a:solidFill>
                <a:latin typeface="Candara" charset="0"/>
                <a:ea typeface="Candara" charset="0"/>
                <a:cs typeface="Candara" charset="0"/>
              </a:rPr>
              <a:t>Se debe a una maduración cerebral y a la expansión de las oportunidades ambientales (instrucción escolar y cultura).</a:t>
            </a:r>
          </a:p>
        </p:txBody>
      </p:sp>
      <p:pic>
        <p:nvPicPr>
          <p:cNvPr id="4" name="3 Imagen" descr="Bleach : Nirvana: Amazon.es: Música"/>
          <p:cNvPicPr/>
          <p:nvPr/>
        </p:nvPicPr>
        <p:blipFill>
          <a:blip r:embed="rId2"/>
          <a:srcRect/>
          <a:stretch>
            <a:fillRect/>
          </a:stretch>
        </p:blipFill>
        <p:spPr bwMode="auto">
          <a:xfrm>
            <a:off x="4301104" y="1052736"/>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730342"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Inmadurez de pensamiento de </a:t>
            </a:r>
            <a:r>
              <a:rPr lang="es-ES" sz="3000" b="1" i="1" cap="none" dirty="0" err="1" smtClean="0">
                <a:latin typeface="Candara" panose="020E0502030303020204" pitchFamily="34" charset="0"/>
                <a:cs typeface="Calibri Light" panose="020F0302020204030204" pitchFamily="34" charset="0"/>
              </a:rPr>
              <a:t>Elkind</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601472" y="4145280"/>
            <a:ext cx="10269728" cy="2712720"/>
          </a:xfrm>
        </p:spPr>
        <p:txBody>
          <a:bodyPr>
            <a:normAutofit/>
          </a:bodyPr>
          <a:lstStyle/>
          <a:p>
            <a:pPr marL="0" indent="0" algn="ctr">
              <a:buNone/>
            </a:pPr>
            <a:r>
              <a:rPr lang="es-ES" sz="2200" b="1" i="1" dirty="0" smtClean="0">
                <a:solidFill>
                  <a:srgbClr val="CC0099"/>
                </a:solidFill>
                <a:latin typeface="Candara" charset="0"/>
                <a:ea typeface="Candara" charset="0"/>
                <a:cs typeface="Candara" charset="0"/>
              </a:rPr>
              <a:t>Características Inmaduras del pensamiento Adolescente</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A pesar de poder resolver  problemas abstractos, los adolescentes presenta cierta inmadurez.</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A menudo son groseros con los adultos, tienen problemas para tomar decisiones…</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Se debe a los intentos inexpertos de utilización del pensamiento de las operaciones formales. </a:t>
            </a:r>
          </a:p>
        </p:txBody>
      </p:sp>
      <p:pic>
        <p:nvPicPr>
          <p:cNvPr id="4" name="3 Imagen" descr="images-na.ssl-images-amazon.com/images/I/41lXZT..."/>
          <p:cNvPicPr/>
          <p:nvPr/>
        </p:nvPicPr>
        <p:blipFill>
          <a:blip r:embed="rId2"/>
          <a:srcRect/>
          <a:stretch>
            <a:fillRect/>
          </a:stretch>
        </p:blipFill>
        <p:spPr bwMode="auto">
          <a:xfrm>
            <a:off x="4057890" y="1132320"/>
            <a:ext cx="4076221" cy="301296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19314"/>
            <a:ext cx="8889999" cy="733422"/>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Inmadurez de pensamiento de </a:t>
            </a:r>
            <a:r>
              <a:rPr lang="es-ES" sz="3000" b="1" i="1" cap="none" dirty="0" err="1" smtClean="0">
                <a:latin typeface="Candara" panose="020E0502030303020204" pitchFamily="34" charset="0"/>
                <a:cs typeface="Calibri Light" panose="020F0302020204030204" pitchFamily="34" charset="0"/>
              </a:rPr>
              <a:t>Elkind</a:t>
            </a:r>
            <a:r>
              <a:rPr lang="es-PE" sz="3000" b="1" i="1" cap="none" dirty="0" smtClean="0">
                <a:latin typeface="Candara" panose="020E0502030303020204" pitchFamily="34" charset="0"/>
                <a:cs typeface="Calibri Light" panose="020F0302020204030204" pitchFamily="34" charset="0"/>
              </a:rPr>
              <a:t>.</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2278743" y="3381828"/>
            <a:ext cx="8882743" cy="3476171"/>
          </a:xfrm>
        </p:spPr>
        <p:txBody>
          <a:bodyPr>
            <a:normAutofit/>
          </a:bodyPr>
          <a:lstStyle/>
          <a:p>
            <a:pPr marL="0" indent="0" algn="r">
              <a:buNone/>
            </a:pPr>
            <a:r>
              <a:rPr lang="es-ES" sz="2200" b="1" i="1" dirty="0" smtClean="0">
                <a:solidFill>
                  <a:srgbClr val="CC0099"/>
                </a:solidFill>
                <a:latin typeface="Candara" charset="0"/>
                <a:ea typeface="Candara" charset="0"/>
                <a:cs typeface="Candara" charset="0"/>
              </a:rPr>
              <a:t>Características Inmaduras del pensamiento adolescente</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Idealismo y tendencia a la critica.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Tendencia a discutir.</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Indecisión.</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Aparente hipocresía.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Autoconciencia.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Suposición de singularidad e invulnerabilidad.</a:t>
            </a:r>
          </a:p>
        </p:txBody>
      </p:sp>
      <p:pic>
        <p:nvPicPr>
          <p:cNvPr id="4" name="3 Imagen" descr="is1-ssl.mzstatic.com/image/thumb/Music118/v4/d5..."/>
          <p:cNvPicPr/>
          <p:nvPr/>
        </p:nvPicPr>
        <p:blipFill>
          <a:blip r:embed="rId2"/>
          <a:srcRect/>
          <a:stretch>
            <a:fillRect/>
          </a:stretch>
        </p:blipFill>
        <p:spPr bwMode="auto">
          <a:xfrm>
            <a:off x="624114" y="1979446"/>
            <a:ext cx="4003261" cy="30024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48343"/>
            <a:ext cx="8904513" cy="704393"/>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Desarrollo del Lenguaje.</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615986" y="4158052"/>
            <a:ext cx="10342299" cy="2932176"/>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El vocabulario de un adolescente tiene un promedio de 80000 palabras, y continua aumentando a medida que los contenidos de lectura se vuelven más adultos.</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Además, con el desarrollo del pensamiento abstracto, pueden definir y analizar términos tales como justicia, amor y libertad.</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Los adolescentes hablan un lenguaje diferentes con sus pares que con los adultos. La jerga hace parte del proceso de </a:t>
            </a:r>
            <a:r>
              <a:rPr lang="es-ES" sz="2200" b="1" i="1" dirty="0" err="1" smtClean="0">
                <a:solidFill>
                  <a:schemeClr val="tx1"/>
                </a:solidFill>
                <a:latin typeface="Candara" charset="0"/>
                <a:ea typeface="Candara" charset="0"/>
                <a:cs typeface="Candara" charset="0"/>
              </a:rPr>
              <a:t>independización</a:t>
            </a:r>
            <a:r>
              <a:rPr lang="es-ES" sz="2200" b="1" i="1" dirty="0" smtClean="0">
                <a:solidFill>
                  <a:schemeClr val="tx1"/>
                </a:solidFill>
                <a:latin typeface="Candara" charset="0"/>
                <a:ea typeface="Candara" charset="0"/>
                <a:cs typeface="Candara" charset="0"/>
              </a:rPr>
              <a:t> de la identidad.</a:t>
            </a:r>
          </a:p>
        </p:txBody>
      </p:sp>
      <p:pic>
        <p:nvPicPr>
          <p:cNvPr id="4" name="3 Imagen" descr="images-na.ssl-images-amazon.com/images/I/71DQrK..."/>
          <p:cNvPicPr/>
          <p:nvPr/>
        </p:nvPicPr>
        <p:blipFill>
          <a:blip r:embed="rId2" cstate="print"/>
          <a:srcRect/>
          <a:stretch>
            <a:fillRect/>
          </a:stretch>
        </p:blipFill>
        <p:spPr bwMode="auto">
          <a:xfrm>
            <a:off x="4015031" y="1266806"/>
            <a:ext cx="3801784" cy="289879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1960E-CFEC-4053-A868-F3DDE2A7E44C}"/>
              </a:ext>
            </a:extLst>
          </p:cNvPr>
          <p:cNvSpPr>
            <a:spLocks noGrp="1"/>
          </p:cNvSpPr>
          <p:nvPr>
            <p:ph type="title"/>
          </p:nvPr>
        </p:nvSpPr>
        <p:spPr>
          <a:xfrm>
            <a:off x="2627086" y="609600"/>
            <a:ext cx="7184570" cy="1320800"/>
          </a:xfrm>
        </p:spPr>
        <p:txBody>
          <a:bodyPr>
            <a:normAutofit/>
          </a:bodyPr>
          <a:lstStyle/>
          <a:p>
            <a:pPr algn="ctr"/>
            <a:r>
              <a:rPr lang="es-PE" sz="4000" b="1" i="1" dirty="0" smtClean="0">
                <a:latin typeface="Candara" pitchFamily="34" charset="0"/>
              </a:rPr>
              <a:t>Estilos de Aprendizaje.</a:t>
            </a:r>
            <a:r>
              <a:rPr lang="es-PE" b="1" i="1" dirty="0" smtClean="0">
                <a:latin typeface="Candara" pitchFamily="34" charset="0"/>
              </a:rPr>
              <a:t/>
            </a:r>
            <a:br>
              <a:rPr lang="es-PE" b="1" i="1" dirty="0" smtClean="0">
                <a:latin typeface="Candara" pitchFamily="34" charset="0"/>
              </a:rPr>
            </a:br>
            <a:endParaRPr lang="es-PE" b="1" i="1" dirty="0">
              <a:latin typeface="Candara" pitchFamily="34" charset="0"/>
            </a:endParaRPr>
          </a:p>
        </p:txBody>
      </p:sp>
      <p:pic>
        <p:nvPicPr>
          <p:cNvPr id="2050" name="Picture 2" descr="14 obras de Escher que nunca nos cansamos de ver | Verne EL PAÍS"/>
          <p:cNvPicPr>
            <a:picLocks noChangeAspect="1" noChangeArrowheads="1"/>
          </p:cNvPicPr>
          <p:nvPr/>
        </p:nvPicPr>
        <p:blipFill>
          <a:blip r:embed="rId2"/>
          <a:srcRect/>
          <a:stretch>
            <a:fillRect/>
          </a:stretch>
        </p:blipFill>
        <p:spPr bwMode="auto">
          <a:xfrm>
            <a:off x="1582057" y="1993557"/>
            <a:ext cx="6749143" cy="4556467"/>
          </a:xfrm>
          <a:prstGeom prst="rect">
            <a:avLst/>
          </a:prstGeom>
          <a:ln>
            <a:noFill/>
          </a:ln>
          <a:effectLst>
            <a:softEdge rad="112500"/>
          </a:effectLst>
        </p:spPr>
      </p:pic>
    </p:spTree>
    <p:extLst>
      <p:ext uri="{BB962C8B-B14F-4D97-AF65-F5344CB8AC3E}">
        <p14:creationId xmlns:p14="http://schemas.microsoft.com/office/powerpoint/2010/main" xmlns="" val="4117981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585199" cy="611336"/>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aprendizaje?</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641164"/>
            <a:ext cx="10731971" cy="2216837"/>
          </a:xfrm>
        </p:spPr>
        <p:txBody>
          <a:bodyPr/>
          <a:lstStyle/>
          <a:p>
            <a:pPr marL="0" indent="0" algn="ctr">
              <a:spcBef>
                <a:spcPts val="0"/>
              </a:spcBef>
              <a:buNone/>
            </a:pPr>
            <a:r>
              <a:rPr lang="es-ES" sz="2200" b="1" i="1" dirty="0" smtClean="0">
                <a:solidFill>
                  <a:schemeClr val="tx1"/>
                </a:solidFill>
                <a:latin typeface="Candara" charset="0"/>
                <a:ea typeface="Candara" charset="0"/>
                <a:cs typeface="Candara" charset="0"/>
              </a:rPr>
              <a:t>Se trata de un proceso mediante el cual incorporamos determinados conocimientos, habilidades y competencias personales, que si bien pueden ser el resultado de su estudio o práctica de un tema determinado, también se adquirirán de forma continua a lo largo de toda la vida mediante la exposición a situaciones diversas y complejas, en las que las personas implicadas tienen que disponer de los recursos mentales de los que disponen para afrontar las dificultades.</a:t>
            </a:r>
          </a:p>
        </p:txBody>
      </p:sp>
      <p:pic>
        <p:nvPicPr>
          <p:cNvPr id="5" name="4 Imagen" descr="Tame Impala ofrecerá un concierto streaming por el 10° aniversario de &quot; Innerspeaker&quot; | Diario El Gobierno"/>
          <p:cNvPicPr/>
          <p:nvPr/>
        </p:nvPicPr>
        <p:blipFill>
          <a:blip r:embed="rId2"/>
          <a:srcRect/>
          <a:stretch>
            <a:fillRect/>
          </a:stretch>
        </p:blipFill>
        <p:spPr bwMode="auto">
          <a:xfrm>
            <a:off x="4065767" y="13511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614228"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949371"/>
            <a:ext cx="10731971" cy="1908630"/>
          </a:xfrm>
        </p:spPr>
        <p:txBody>
          <a:bodyPr>
            <a:normAutofit/>
          </a:bodyPr>
          <a:lstStyle/>
          <a:p>
            <a:pPr marL="0" indent="0" algn="ctr">
              <a:spcBef>
                <a:spcPts val="0"/>
              </a:spcBef>
              <a:buNone/>
            </a:pPr>
            <a:r>
              <a:rPr lang="es-ES" sz="2200" b="1" i="1" dirty="0" smtClean="0">
                <a:solidFill>
                  <a:schemeClr val="tx1"/>
                </a:solidFill>
                <a:latin typeface="Candara" charset="0"/>
                <a:ea typeface="Candara" charset="0"/>
                <a:cs typeface="Candara" charset="0"/>
              </a:rPr>
              <a:t>La clasificación sensorial, también denominada VAK, destaca que todos tenemos una sentido favorito y que podemos mejorar el aprendizaje si contemplamos estas preferencias sensoriales. Principalmente, se distinguen 3 grandes sistemas para aprender la información recibida:</a:t>
            </a:r>
          </a:p>
        </p:txBody>
      </p:sp>
      <p:pic>
        <p:nvPicPr>
          <p:cNvPr id="4" name="3 Imagen" descr="Come Around Sundown - Wikipedia"/>
          <p:cNvPicPr/>
          <p:nvPr/>
        </p:nvPicPr>
        <p:blipFill>
          <a:blip r:embed="rId2"/>
          <a:srcRect/>
          <a:stretch>
            <a:fillRect/>
          </a:stretch>
        </p:blipFill>
        <p:spPr bwMode="auto">
          <a:xfrm>
            <a:off x="4065767" y="11225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628742"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08715"/>
            <a:ext cx="10731971" cy="2449286"/>
          </a:xfrm>
        </p:spPr>
        <p:txBody>
          <a:bodyPr>
            <a:normAutofit fontScale="92500" lnSpcReduction="20000"/>
          </a:bodyPr>
          <a:lstStyle/>
          <a:p>
            <a:pPr marL="0" indent="0" algn="ctr">
              <a:spcBef>
                <a:spcPts val="0"/>
              </a:spcBef>
              <a:buNone/>
            </a:pPr>
            <a:r>
              <a:rPr lang="es-ES" sz="2200" b="1" i="1" dirty="0" smtClean="0">
                <a:solidFill>
                  <a:schemeClr val="tx1"/>
                </a:solidFill>
                <a:latin typeface="Candara" charset="0"/>
                <a:ea typeface="Candara" charset="0"/>
                <a:cs typeface="Candara" charset="0"/>
              </a:rPr>
              <a:t>VISUAL</a:t>
            </a:r>
          </a:p>
          <a:p>
            <a:pPr marL="0" indent="0" algn="ctr">
              <a:spcBef>
                <a:spcPts val="0"/>
              </a:spcBef>
              <a:buNone/>
            </a:pPr>
            <a:r>
              <a:rPr lang="es-ES" sz="2200" b="1" i="1" dirty="0" smtClean="0">
                <a:solidFill>
                  <a:schemeClr val="tx1"/>
                </a:solidFill>
                <a:latin typeface="Candara" charset="0"/>
                <a:ea typeface="Candara" charset="0"/>
                <a:cs typeface="Candara" charset="0"/>
              </a:rPr>
              <a:t>Es un estilo relacionado con ver y leer. Los alumnos visuales:</a:t>
            </a:r>
          </a:p>
          <a:p>
            <a:pPr marL="0" indent="0" algn="ctr">
              <a:spcBef>
                <a:spcPts val="0"/>
              </a:spcBef>
              <a:buNone/>
            </a:pPr>
            <a:r>
              <a:rPr lang="es-ES" sz="2200" b="1" i="1" dirty="0" smtClean="0">
                <a:solidFill>
                  <a:schemeClr val="tx1"/>
                </a:solidFill>
                <a:latin typeface="Candara" charset="0"/>
                <a:ea typeface="Candara" charset="0"/>
                <a:cs typeface="Candara" charset="0"/>
              </a:rPr>
              <a:t>– Prefieren leer a escuchar y captan grandes cantidades de información solo mirando, piensan en imágenes, y visualizan en detalle.</a:t>
            </a:r>
          </a:p>
          <a:p>
            <a:pPr marL="0" indent="0" algn="ctr">
              <a:spcBef>
                <a:spcPts val="0"/>
              </a:spcBef>
              <a:buNone/>
            </a:pPr>
            <a:r>
              <a:rPr lang="es-ES" sz="2200" b="1" i="1" dirty="0" smtClean="0">
                <a:solidFill>
                  <a:schemeClr val="tx1"/>
                </a:solidFill>
                <a:latin typeface="Candara" charset="0"/>
                <a:ea typeface="Candara" charset="0"/>
                <a:cs typeface="Candara" charset="0"/>
              </a:rPr>
              <a:t>– Tienen más facilidad para recordar grandes cantidades de información con rapidez. Además, visualizar les ayuda a crear relaciones entre diferentes ideas y conceptos.</a:t>
            </a:r>
          </a:p>
          <a:p>
            <a:pPr marL="0" indent="0" algn="ctr">
              <a:spcBef>
                <a:spcPts val="0"/>
              </a:spcBef>
              <a:buNone/>
            </a:pPr>
            <a:r>
              <a:rPr lang="es-ES" sz="2200" b="1" i="1" dirty="0" smtClean="0">
                <a:solidFill>
                  <a:schemeClr val="tx1"/>
                </a:solidFill>
                <a:latin typeface="Candara" charset="0"/>
                <a:ea typeface="Candara" charset="0"/>
                <a:cs typeface="Candara" charset="0"/>
              </a:rPr>
              <a:t>– Realizan resúmenes y esquemas, subrayan y escriben en los márgenes de los libros, siempre toman apuntes en clase.</a:t>
            </a:r>
          </a:p>
          <a:p>
            <a:pPr marL="0" indent="0" algn="ctr">
              <a:spcBef>
                <a:spcPts val="0"/>
              </a:spcBef>
              <a:buNone/>
            </a:pPr>
            <a:r>
              <a:rPr lang="es-ES" sz="2200" b="1" i="1" dirty="0" smtClean="0">
                <a:solidFill>
                  <a:schemeClr val="tx1"/>
                </a:solidFill>
                <a:latin typeface="Candara" charset="0"/>
                <a:ea typeface="Candara" charset="0"/>
                <a:cs typeface="Candara" charset="0"/>
              </a:rPr>
              <a:t>– Suelen responder mejor a exámenes escritos.</a:t>
            </a: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New Amerykah Part Two (Return of the Ankh) - Wikipedia"/>
          <p:cNvPicPr/>
          <p:nvPr/>
        </p:nvPicPr>
        <p:blipFill>
          <a:blip r:embed="rId2"/>
          <a:srcRect/>
          <a:stretch>
            <a:fillRect/>
          </a:stretch>
        </p:blipFill>
        <p:spPr bwMode="auto">
          <a:xfrm>
            <a:off x="4065767" y="1363365"/>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672285"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4" y="4408715"/>
            <a:ext cx="10237410" cy="2449286"/>
          </a:xfrm>
        </p:spPr>
        <p:txBody>
          <a:bodyPr>
            <a:normAutofit/>
          </a:bodyPr>
          <a:lstStyle/>
          <a:p>
            <a:pPr marL="0" indent="0" algn="ctr">
              <a:spcBef>
                <a:spcPts val="0"/>
              </a:spcBef>
              <a:buNone/>
            </a:pPr>
            <a:endParaRPr lang="es-ES" sz="2200" b="1" i="1" dirty="0" smtClean="0">
              <a:solidFill>
                <a:schemeClr val="tx1"/>
              </a:solidFill>
              <a:latin typeface="Candara" charset="0"/>
              <a:ea typeface="Candara" charset="0"/>
              <a:cs typeface="Candara" charset="0"/>
            </a:endParaRPr>
          </a:p>
          <a:p>
            <a:pPr marL="0" indent="0" algn="ctr">
              <a:spcBef>
                <a:spcPts val="0"/>
              </a:spcBef>
              <a:buNone/>
            </a:pPr>
            <a:r>
              <a:rPr lang="es-ES" sz="2200" b="1" i="1" dirty="0" smtClean="0">
                <a:solidFill>
                  <a:schemeClr val="tx1"/>
                </a:solidFill>
                <a:latin typeface="Candara" charset="0"/>
                <a:ea typeface="Candara" charset="0"/>
                <a:cs typeface="Candara" charset="0"/>
              </a:rPr>
              <a:t>Algunos ejemplos de acciones relacionadas: ver, mirar, leer, imaginar, buscar diferencias, comparar imágenes, escribir, pintar o dibujar.</a:t>
            </a:r>
          </a:p>
          <a:p>
            <a:pPr marL="0" indent="0" algn="ctr">
              <a:spcBef>
                <a:spcPts val="0"/>
              </a:spcBef>
              <a:buNone/>
            </a:pPr>
            <a:r>
              <a:rPr lang="es-ES" sz="2200" b="1" i="1" dirty="0" smtClean="0">
                <a:solidFill>
                  <a:schemeClr val="tx1"/>
                </a:solidFill>
                <a:latin typeface="Candara" charset="0"/>
                <a:ea typeface="Candara" charset="0"/>
                <a:cs typeface="Candara" charset="0"/>
              </a:rPr>
              <a:t>Ejemplos de recursos útiles para este tipo de estudiantes: diagramas, esquemas, imágenes, películas, enciclopedias, mapas, folletos, revistas, internet, diccionarios, dibujos, fotografías, cartas, emails, documentales, crucigramas, obras de arte, diapositivas, </a:t>
            </a:r>
            <a:r>
              <a:rPr lang="es-ES" sz="2200" b="1" i="1" dirty="0" err="1" smtClean="0">
                <a:solidFill>
                  <a:schemeClr val="tx1"/>
                </a:solidFill>
                <a:latin typeface="Candara" charset="0"/>
                <a:ea typeface="Candara" charset="0"/>
                <a:cs typeface="Candara" charset="0"/>
              </a:rPr>
              <a:t>power</a:t>
            </a:r>
            <a:r>
              <a:rPr lang="es-ES" sz="2200" b="1" i="1" dirty="0" smtClean="0">
                <a:solidFill>
                  <a:schemeClr val="tx1"/>
                </a:solidFill>
                <a:latin typeface="Candara" charset="0"/>
                <a:ea typeface="Candara" charset="0"/>
                <a:cs typeface="Candara" charset="0"/>
              </a:rPr>
              <a:t> </a:t>
            </a:r>
            <a:r>
              <a:rPr lang="es-ES" sz="2200" b="1" i="1" dirty="0" err="1" smtClean="0">
                <a:solidFill>
                  <a:schemeClr val="tx1"/>
                </a:solidFill>
                <a:latin typeface="Candara" charset="0"/>
                <a:ea typeface="Candara" charset="0"/>
                <a:cs typeface="Candara" charset="0"/>
              </a:rPr>
              <a:t>points</a:t>
            </a:r>
            <a:r>
              <a:rPr lang="es-ES" sz="2200" b="1" i="1" dirty="0" smtClean="0">
                <a:solidFill>
                  <a:schemeClr val="tx1"/>
                </a:solidFill>
                <a:latin typeface="Candara" charset="0"/>
                <a:ea typeface="Candara" charset="0"/>
                <a:cs typeface="Candara" charset="0"/>
              </a:rPr>
              <a:t> o mensajería instantánea, entre otros.</a:t>
            </a: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35429"/>
            <a:ext cx="8759370" cy="617307"/>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Pubertad.</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6" y="4717143"/>
            <a:ext cx="10522524" cy="2140857"/>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Comienza 2 años antes en las niñas y dura 4 años. Inicia entre los 9 y 10 años y termina a los 12 o 14 años</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Los niños entran a la pubertad entre los 12 y 13 años y alcanzan la madurez sexual a los 14 y 15 años.</a:t>
            </a: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Puede empezar antes o después, dependiendo de la persona.</a:t>
            </a:r>
          </a:p>
        </p:txBody>
      </p:sp>
      <p:pic>
        <p:nvPicPr>
          <p:cNvPr id="4" name="3 Imagen" descr="images-na.ssl-images-amazon.com/images/I/71DQrK..."/>
          <p:cNvPicPr/>
          <p:nvPr/>
        </p:nvPicPr>
        <p:blipFill>
          <a:blip r:embed="rId2" cstate="print"/>
          <a:srcRect/>
          <a:stretch>
            <a:fillRect/>
          </a:stretch>
        </p:blipFill>
        <p:spPr bwMode="auto">
          <a:xfrm>
            <a:off x="3585409" y="1213673"/>
            <a:ext cx="3526592" cy="328575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715828"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508001" y="4281714"/>
            <a:ext cx="10348686" cy="2576287"/>
          </a:xfrm>
        </p:spPr>
        <p:txBody>
          <a:bodyPr>
            <a:normAutofit fontScale="85000" lnSpcReduction="10000"/>
          </a:bodyPr>
          <a:lstStyle/>
          <a:p>
            <a:pPr marL="0" indent="0" algn="ctr">
              <a:spcBef>
                <a:spcPts val="0"/>
              </a:spcBef>
              <a:buNone/>
            </a:pPr>
            <a:r>
              <a:rPr lang="es-ES" sz="2200" b="1" i="1" dirty="0" smtClean="0">
                <a:solidFill>
                  <a:schemeClr val="tx1"/>
                </a:solidFill>
                <a:latin typeface="Candara" charset="0"/>
                <a:ea typeface="Candara" charset="0"/>
                <a:cs typeface="Candara" charset="0"/>
              </a:rPr>
              <a:t>AUDITIVO</a:t>
            </a:r>
          </a:p>
          <a:p>
            <a:pPr marL="0" indent="0" algn="ctr">
              <a:spcBef>
                <a:spcPts val="0"/>
              </a:spcBef>
              <a:buNone/>
            </a:pPr>
            <a:r>
              <a:rPr lang="es-ES" sz="2200" b="1" i="1" dirty="0" smtClean="0">
                <a:solidFill>
                  <a:schemeClr val="tx1"/>
                </a:solidFill>
                <a:latin typeface="Candara" charset="0"/>
                <a:ea typeface="Candara" charset="0"/>
                <a:cs typeface="Candara" charset="0"/>
              </a:rPr>
              <a:t>Este estilo está relacionado con hablar y escuchar, sirviendo para unir ideas o elaborar conceptos abstractos con la misma destreza y rapidez que el sistema visual. Los alumnos auditivos:</a:t>
            </a:r>
          </a:p>
          <a:p>
            <a:pPr marL="0" indent="0" algn="ctr">
              <a:spcBef>
                <a:spcPts val="0"/>
              </a:spcBef>
              <a:buNone/>
            </a:pPr>
            <a:r>
              <a:rPr lang="es-ES" sz="2200" b="1" i="1" dirty="0" smtClean="0">
                <a:solidFill>
                  <a:schemeClr val="tx1"/>
                </a:solidFill>
                <a:latin typeface="Candara" charset="0"/>
                <a:ea typeface="Candara" charset="0"/>
                <a:cs typeface="Candara" charset="0"/>
              </a:rPr>
              <a:t>– Prefieren escuchar que leer. Si tienen que leer, les gusta hacerlo en alto.</a:t>
            </a:r>
          </a:p>
          <a:p>
            <a:pPr marL="0" indent="0" algn="ctr">
              <a:spcBef>
                <a:spcPts val="0"/>
              </a:spcBef>
              <a:buNone/>
            </a:pPr>
            <a:r>
              <a:rPr lang="es-ES" sz="2200" b="1" i="1" dirty="0" smtClean="0">
                <a:solidFill>
                  <a:schemeClr val="tx1"/>
                </a:solidFill>
                <a:latin typeface="Candara" charset="0"/>
                <a:ea typeface="Candara" charset="0"/>
                <a:cs typeface="Candara" charset="0"/>
              </a:rPr>
              <a:t>– Aprenden mediante explicaciones orales y muestran más destreza para aprender idiomas y música.</a:t>
            </a:r>
          </a:p>
          <a:p>
            <a:pPr marL="0" indent="0" algn="ctr">
              <a:spcBef>
                <a:spcPts val="0"/>
              </a:spcBef>
              <a:buNone/>
            </a:pPr>
            <a:r>
              <a:rPr lang="es-ES" sz="2200" b="1" i="1" dirty="0" smtClean="0">
                <a:solidFill>
                  <a:schemeClr val="tx1"/>
                </a:solidFill>
                <a:latin typeface="Candara" charset="0"/>
                <a:ea typeface="Candara" charset="0"/>
                <a:cs typeface="Candara" charset="0"/>
              </a:rPr>
              <a:t>– Se graban para estudiar y escuchan sus grabaciones, repasando los apuntes en voz alta y hablando consigo mismos.</a:t>
            </a:r>
          </a:p>
          <a:p>
            <a:pPr marL="0" indent="0" algn="ctr">
              <a:spcBef>
                <a:spcPts val="0"/>
              </a:spcBef>
              <a:buNone/>
            </a:pPr>
            <a:r>
              <a:rPr lang="es-ES" sz="2200" b="1" i="1" dirty="0" smtClean="0">
                <a:solidFill>
                  <a:schemeClr val="tx1"/>
                </a:solidFill>
                <a:latin typeface="Candara" charset="0"/>
                <a:ea typeface="Candara" charset="0"/>
                <a:cs typeface="Candara" charset="0"/>
              </a:rPr>
              <a:t>– Siguen instrucciones orales diligentemente y les gusta estudiar en grupo para poder debatir y contrastar. También suelen responder mejor a exámenes orales.</a:t>
            </a: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c/TDW_SeaO..."/>
          <p:cNvPicPr/>
          <p:nvPr/>
        </p:nvPicPr>
        <p:blipFill>
          <a:blip r:embed="rId2"/>
          <a:srcRect/>
          <a:stretch>
            <a:fillRect/>
          </a:stretch>
        </p:blipFill>
        <p:spPr bwMode="auto">
          <a:xfrm>
            <a:off x="4067865" y="1268541"/>
            <a:ext cx="4056271" cy="3042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570685"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4" y="4408715"/>
            <a:ext cx="10005180" cy="2449286"/>
          </a:xfrm>
        </p:spPr>
        <p:txBody>
          <a:bodyPr/>
          <a:lstStyle/>
          <a:p>
            <a:pPr marL="0" indent="0" algn="ctr">
              <a:spcBef>
                <a:spcPts val="0"/>
              </a:spcBef>
              <a:buNone/>
            </a:pPr>
            <a:endParaRPr lang="es-ES" sz="2200" b="1" i="1" dirty="0" smtClean="0">
              <a:solidFill>
                <a:schemeClr val="tx1"/>
              </a:solidFill>
              <a:latin typeface="Candara" charset="0"/>
              <a:ea typeface="Candara" charset="0"/>
              <a:cs typeface="Candara" charset="0"/>
            </a:endParaRPr>
          </a:p>
          <a:p>
            <a:pPr marL="0" indent="0" algn="ctr">
              <a:spcBef>
                <a:spcPts val="0"/>
              </a:spcBef>
              <a:buNone/>
            </a:pPr>
            <a:r>
              <a:rPr lang="es-ES" sz="2200" b="1" i="1" dirty="0" smtClean="0">
                <a:solidFill>
                  <a:schemeClr val="tx1"/>
                </a:solidFill>
                <a:latin typeface="Candara" charset="0"/>
                <a:ea typeface="Candara" charset="0"/>
                <a:cs typeface="Candara" charset="0"/>
              </a:rPr>
              <a:t>Algunos ejemplos de acciones relacionadas: escuchar, oír, cantar, telefonear, debatir, contar, narrar, preguntar o responder.</a:t>
            </a:r>
          </a:p>
          <a:p>
            <a:pPr marL="0" indent="0" algn="ctr">
              <a:spcBef>
                <a:spcPts val="0"/>
              </a:spcBef>
              <a:buNone/>
            </a:pPr>
            <a:r>
              <a:rPr lang="es-ES" sz="2200" b="1" i="1" dirty="0" smtClean="0">
                <a:solidFill>
                  <a:schemeClr val="tx1"/>
                </a:solidFill>
                <a:latin typeface="Candara" charset="0"/>
                <a:ea typeface="Candara" charset="0"/>
                <a:cs typeface="Candara" charset="0"/>
              </a:rPr>
              <a:t>Ejemplos de recursos útiles para este tipo de estudiantes: canciones, dispositivos móviles, vídeos, grabaciones propias y ajenas, documentales, películas, vídeo, charlas, conferencias, radio en </a:t>
            </a:r>
            <a:r>
              <a:rPr lang="es-ES" sz="2200" b="1" i="1" dirty="0" err="1" smtClean="0">
                <a:solidFill>
                  <a:schemeClr val="tx1"/>
                </a:solidFill>
                <a:latin typeface="Candara" charset="0"/>
                <a:ea typeface="Candara" charset="0"/>
                <a:cs typeface="Candara" charset="0"/>
              </a:rPr>
              <a:t>streaming</a:t>
            </a:r>
            <a:r>
              <a:rPr lang="es-ES" sz="2200" b="1" i="1" dirty="0" smtClean="0">
                <a:solidFill>
                  <a:schemeClr val="tx1"/>
                </a:solidFill>
                <a:latin typeface="Candara" charset="0"/>
                <a:ea typeface="Candara" charset="0"/>
                <a:cs typeface="Candara" charset="0"/>
              </a:rPr>
              <a:t> o mensajería instantánea, entre otros.</a:t>
            </a:r>
          </a:p>
        </p:txBody>
      </p:sp>
      <p:pic>
        <p:nvPicPr>
          <p:cNvPr id="4" name="3 Imagen" descr="Tame Impala ofrecerá un concierto streaming por el 10° aniversario de &quot; Innerspeaker&quot; | Diario El Gobierno"/>
          <p:cNvPicPr/>
          <p:nvPr/>
        </p:nvPicPr>
        <p:blipFill>
          <a:blip r:embed="rId2"/>
          <a:srcRect/>
          <a:stretch>
            <a:fillRect/>
          </a:stretch>
        </p:blipFill>
        <p:spPr bwMode="auto">
          <a:xfrm>
            <a:off x="4065767" y="13511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802913"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08715"/>
            <a:ext cx="10731971" cy="2449286"/>
          </a:xfrm>
        </p:spPr>
        <p:txBody>
          <a:bodyPr>
            <a:normAutofit fontScale="92500" lnSpcReduction="20000"/>
          </a:bodyPr>
          <a:lstStyle/>
          <a:p>
            <a:pPr marL="0" indent="0" algn="ctr">
              <a:spcBef>
                <a:spcPts val="0"/>
              </a:spcBef>
              <a:buNone/>
            </a:pPr>
            <a:r>
              <a:rPr lang="es-ES" sz="2200" b="1" i="1" dirty="0" smtClean="0">
                <a:solidFill>
                  <a:schemeClr val="tx1"/>
                </a:solidFill>
                <a:latin typeface="Candara" charset="0"/>
                <a:ea typeface="Candara" charset="0"/>
                <a:cs typeface="Candara" charset="0"/>
              </a:rPr>
              <a:t>KINESTÉSICO</a:t>
            </a:r>
          </a:p>
          <a:p>
            <a:pPr marL="0" indent="0" algn="ctr">
              <a:spcBef>
                <a:spcPts val="0"/>
              </a:spcBef>
              <a:buNone/>
            </a:pPr>
            <a:r>
              <a:rPr lang="es-ES" sz="2200" b="1" i="1" dirty="0" smtClean="0">
                <a:solidFill>
                  <a:schemeClr val="tx1"/>
                </a:solidFill>
                <a:latin typeface="Candara" charset="0"/>
                <a:ea typeface="Candara" charset="0"/>
                <a:cs typeface="Candara" charset="0"/>
              </a:rPr>
              <a:t>Este estilo está relacionado con tocar y hacer. El aprendizaje suele ser más lento que cualquiera de los otros dos y se necesita más tiempo.</a:t>
            </a:r>
          </a:p>
          <a:p>
            <a:pPr marL="0" indent="0" algn="ctr">
              <a:spcBef>
                <a:spcPts val="0"/>
              </a:spcBef>
              <a:buNone/>
            </a:pPr>
            <a:r>
              <a:rPr lang="es-ES" sz="2200" b="1" i="1" dirty="0" smtClean="0">
                <a:solidFill>
                  <a:schemeClr val="tx1"/>
                </a:solidFill>
                <a:latin typeface="Candara" charset="0"/>
                <a:ea typeface="Candara" charset="0"/>
                <a:cs typeface="Candara" charset="0"/>
              </a:rPr>
              <a:t>Los alumnos táctiles:</a:t>
            </a:r>
          </a:p>
          <a:p>
            <a:pPr marL="0" indent="0" algn="ctr">
              <a:spcBef>
                <a:spcPts val="0"/>
              </a:spcBef>
              <a:buNone/>
            </a:pPr>
            <a:r>
              <a:rPr lang="es-ES" sz="2200" b="1" i="1" dirty="0" smtClean="0">
                <a:solidFill>
                  <a:schemeClr val="tx1"/>
                </a:solidFill>
                <a:latin typeface="Candara" charset="0"/>
                <a:ea typeface="Candara" charset="0"/>
                <a:cs typeface="Candara" charset="0"/>
              </a:rPr>
              <a:t>– Captan información a través de sensaciones y movimientos, suelen hacer dibujos o esquemas en vez de copiar al pie de la letra los apuntes.</a:t>
            </a:r>
          </a:p>
          <a:p>
            <a:pPr marL="0" indent="0" algn="ctr">
              <a:spcBef>
                <a:spcPts val="0"/>
              </a:spcBef>
              <a:buNone/>
            </a:pPr>
            <a:r>
              <a:rPr lang="es-ES" sz="2200" b="1" i="1" dirty="0" smtClean="0">
                <a:solidFill>
                  <a:schemeClr val="tx1"/>
                </a:solidFill>
                <a:latin typeface="Candara" charset="0"/>
                <a:ea typeface="Candara" charset="0"/>
                <a:cs typeface="Candara" charset="0"/>
              </a:rPr>
              <a:t>– Estudian moviéndose y haciendo pausas frecuentes, también les gusta estudiar en grupo.</a:t>
            </a:r>
          </a:p>
          <a:p>
            <a:pPr marL="0" indent="0" algn="ctr">
              <a:spcBef>
                <a:spcPts val="0"/>
              </a:spcBef>
              <a:buNone/>
            </a:pPr>
            <a:r>
              <a:rPr lang="es-ES" sz="2200" b="1" i="1" dirty="0" smtClean="0">
                <a:solidFill>
                  <a:schemeClr val="tx1"/>
                </a:solidFill>
                <a:latin typeface="Candara" charset="0"/>
                <a:ea typeface="Candara" charset="0"/>
                <a:cs typeface="Candara" charset="0"/>
              </a:rPr>
              <a:t>– Relacionan los nuevos conocimientos con los que ya tenían y con la vida real.</a:t>
            </a:r>
          </a:p>
          <a:p>
            <a:pPr marL="0" indent="0" algn="ctr">
              <a:spcBef>
                <a:spcPts val="0"/>
              </a:spcBef>
              <a:buNone/>
            </a:pPr>
            <a:r>
              <a:rPr lang="es-ES" sz="2200" b="1" i="1" dirty="0" smtClean="0">
                <a:solidFill>
                  <a:schemeClr val="tx1"/>
                </a:solidFill>
                <a:latin typeface="Candara" charset="0"/>
                <a:ea typeface="Candara" charset="0"/>
                <a:cs typeface="Candara" charset="0"/>
              </a:rPr>
              <a:t>– Suelen responder mejor a exámenes de carácter práctico o de laboratorio.</a:t>
            </a:r>
          </a:p>
          <a:p>
            <a:pPr marL="0" indent="0" algn="ctr">
              <a:spcBef>
                <a:spcPts val="0"/>
              </a:spcBef>
              <a:buNone/>
            </a:pPr>
            <a:endParaRPr lang="es-ES" sz="2200" b="1" i="1" dirty="0" smtClean="0">
              <a:solidFill>
                <a:schemeClr val="tx1"/>
              </a:solidFill>
              <a:latin typeface="Candara" charset="0"/>
              <a:ea typeface="Candara" charset="0"/>
              <a:cs typeface="Candara" charset="0"/>
            </a:endParaRP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Come Around Sundown - Wikipedia"/>
          <p:cNvPicPr/>
          <p:nvPr/>
        </p:nvPicPr>
        <p:blipFill>
          <a:blip r:embed="rId2"/>
          <a:srcRect/>
          <a:stretch>
            <a:fillRect/>
          </a:stretch>
        </p:blipFill>
        <p:spPr bwMode="auto">
          <a:xfrm>
            <a:off x="4065767" y="11225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45457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r>
              <a:rPr lang="es-ES" sz="3000" b="1" i="1" cap="none" dirty="0" smtClean="0">
                <a:latin typeface="Candara" panose="020E0502030303020204" pitchFamily="34" charset="0"/>
                <a:cs typeface="Calibri Light" panose="020F0302020204030204" pitchFamily="34" charset="0"/>
              </a:rPr>
              <a:t>.</a:t>
            </a:r>
          </a:p>
        </p:txBody>
      </p:sp>
      <p:sp>
        <p:nvSpPr>
          <p:cNvPr id="3" name="2 Marcador de contenido"/>
          <p:cNvSpPr>
            <a:spLocks noGrp="1"/>
          </p:cNvSpPr>
          <p:nvPr>
            <p:ph idx="1"/>
          </p:nvPr>
        </p:nvSpPr>
        <p:spPr>
          <a:xfrm>
            <a:off x="677333" y="4818744"/>
            <a:ext cx="10731971" cy="2039258"/>
          </a:xfrm>
        </p:spPr>
        <p:txBody>
          <a:bodyPr>
            <a:normAutofit fontScale="85000" lnSpcReduction="20000"/>
          </a:bodyPr>
          <a:lstStyle/>
          <a:p>
            <a:pPr marL="0" indent="0" algn="ctr">
              <a:spcBef>
                <a:spcPts val="0"/>
              </a:spcBef>
              <a:buNone/>
            </a:pPr>
            <a:r>
              <a:rPr lang="es-ES" sz="2200" b="1" i="1" dirty="0" smtClean="0">
                <a:solidFill>
                  <a:schemeClr val="tx1"/>
                </a:solidFill>
                <a:latin typeface="Candara" charset="0"/>
                <a:ea typeface="Candara" charset="0"/>
                <a:cs typeface="Candara" charset="0"/>
              </a:rPr>
              <a:t>Algunos ejemplos de acciones relacionadas: tocar, sentir, moverse, andar, correr, saltar, cocinar, interpretar, oler o bailar.</a:t>
            </a:r>
          </a:p>
          <a:p>
            <a:pPr marL="0" indent="0" algn="ctr">
              <a:spcBef>
                <a:spcPts val="0"/>
              </a:spcBef>
              <a:buNone/>
            </a:pPr>
            <a:r>
              <a:rPr lang="es-ES" sz="2200" b="1" i="1" dirty="0" smtClean="0">
                <a:solidFill>
                  <a:schemeClr val="tx1"/>
                </a:solidFill>
                <a:latin typeface="Candara" charset="0"/>
                <a:ea typeface="Candara" charset="0"/>
                <a:cs typeface="Candara" charset="0"/>
              </a:rPr>
              <a:t>Ejemplos de recursos útiles para este tipo de estudiantes: barro, plastilina, piezas de construcción, crucigramas, juegos de mesa, mapas, instrucciones, recetas, diccionarios, enciclopedias, excursiones o visitas, entre otros.</a:t>
            </a:r>
          </a:p>
          <a:p>
            <a:pPr marL="0" indent="0" algn="ctr">
              <a:spcBef>
                <a:spcPts val="0"/>
              </a:spcBef>
              <a:buNone/>
            </a:pPr>
            <a:r>
              <a:rPr lang="es-ES" sz="2200" b="1" i="1" dirty="0" smtClean="0">
                <a:solidFill>
                  <a:schemeClr val="tx1"/>
                </a:solidFill>
                <a:latin typeface="Candara" charset="0"/>
                <a:ea typeface="Candara" charset="0"/>
                <a:cs typeface="Candara" charset="0"/>
              </a:rPr>
              <a:t>Para evaluar qué método utilizamos con mayor frecuencia, nos podemos hacer la pregunta: ¿Qué recuerdas después de que te presenten a alguien, su cara (visual), su nombre (auditivo) o la impresión o sentimiento (</a:t>
            </a:r>
            <a:r>
              <a:rPr lang="es-ES" sz="2200" b="1" i="1" dirty="0" err="1" smtClean="0">
                <a:solidFill>
                  <a:schemeClr val="tx1"/>
                </a:solidFill>
                <a:latin typeface="Candara" charset="0"/>
                <a:ea typeface="Candara" charset="0"/>
                <a:cs typeface="Candara" charset="0"/>
              </a:rPr>
              <a:t>kinestésico</a:t>
            </a:r>
            <a:r>
              <a:rPr lang="es-ES" sz="2200" b="1" i="1" dirty="0" smtClean="0">
                <a:solidFill>
                  <a:schemeClr val="tx1"/>
                </a:solidFill>
                <a:latin typeface="Candara" charset="0"/>
                <a:ea typeface="Candara" charset="0"/>
                <a:cs typeface="Candara" charset="0"/>
              </a:rPr>
              <a:t>) que la persona te produjo?</a:t>
            </a:r>
          </a:p>
        </p:txBody>
      </p:sp>
      <p:pic>
        <p:nvPicPr>
          <p:cNvPr id="4" name="3 Imagen" descr="New Amerykah Part Two (Return of the Ankh) - Wikipedia"/>
          <p:cNvPicPr/>
          <p:nvPr/>
        </p:nvPicPr>
        <p:blipFill>
          <a:blip r:embed="rId2"/>
          <a:srcRect/>
          <a:stretch>
            <a:fillRect/>
          </a:stretch>
        </p:blipFill>
        <p:spPr bwMode="auto">
          <a:xfrm>
            <a:off x="4065767" y="1590639"/>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730342"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sensorial.</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12343"/>
            <a:ext cx="10731971" cy="2445659"/>
          </a:xfrm>
        </p:spPr>
        <p:txBody>
          <a:bodyPr>
            <a:normAutofit fontScale="92500"/>
          </a:bodyPr>
          <a:lstStyle/>
          <a:p>
            <a:pPr marL="0" indent="0" algn="ctr">
              <a:spcBef>
                <a:spcPts val="0"/>
              </a:spcBef>
              <a:buNone/>
            </a:pPr>
            <a:r>
              <a:rPr lang="es-ES" sz="2200" b="1" i="1" dirty="0" smtClean="0">
                <a:solidFill>
                  <a:schemeClr val="tx1"/>
                </a:solidFill>
                <a:latin typeface="Candara" charset="0"/>
                <a:ea typeface="Candara" charset="0"/>
                <a:cs typeface="Candara" charset="0"/>
              </a:rPr>
              <a:t>La mayoría de personas empleamos los tres sistemas de manera desigual. Potenciamos unos más otros y se desarrollan proporcionalmente al uso que de ellos se haga. Por lo general, absorbemos con mayor facilidad aquella información que viene por la vía que más empleamos y a la que estamos acostumbrados.</a:t>
            </a:r>
          </a:p>
          <a:p>
            <a:pPr marL="0" indent="0" algn="ctr">
              <a:spcBef>
                <a:spcPts val="0"/>
              </a:spcBef>
              <a:buNone/>
            </a:pPr>
            <a:r>
              <a:rPr lang="es-ES" sz="2200" b="1" i="1" dirty="0" smtClean="0">
                <a:solidFill>
                  <a:schemeClr val="tx1"/>
                </a:solidFill>
                <a:latin typeface="Candara" charset="0"/>
                <a:ea typeface="Candara" charset="0"/>
                <a:cs typeface="Candara" charset="0"/>
              </a:rPr>
              <a:t>Además, como se puede intuir de los aspectos anteriores, el uso de un sentido u otro de forma preponderante no excluye al resto, de ahí que un mapa, por ejemplo, pueda ser tan útil para un alumno visual como para otro </a:t>
            </a:r>
            <a:r>
              <a:rPr lang="es-ES" sz="2200" b="1" i="1" dirty="0" err="1" smtClean="0">
                <a:solidFill>
                  <a:schemeClr val="tx1"/>
                </a:solidFill>
                <a:latin typeface="Candara" charset="0"/>
                <a:ea typeface="Candara" charset="0"/>
                <a:cs typeface="Candara" charset="0"/>
              </a:rPr>
              <a:t>kinestético</a:t>
            </a:r>
            <a:r>
              <a:rPr lang="es-ES" sz="2200" b="1" i="1" dirty="0" smtClean="0">
                <a:solidFill>
                  <a:schemeClr val="tx1"/>
                </a:solidFill>
                <a:latin typeface="Candara" charset="0"/>
                <a:ea typeface="Candara" charset="0"/>
                <a:cs typeface="Candara" charset="0"/>
              </a:rPr>
              <a:t>, todo dependerá de cómo les pidamos hacer la actividad.</a:t>
            </a: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46743"/>
            <a:ext cx="8759370" cy="589969"/>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775200"/>
            <a:ext cx="10280953" cy="2082802"/>
          </a:xfrm>
        </p:spPr>
        <p:txBody>
          <a:bodyPr>
            <a:normAutofit/>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David </a:t>
            </a:r>
            <a:r>
              <a:rPr lang="es-ES" sz="2200" b="1" i="1" dirty="0" err="1" smtClean="0">
                <a:solidFill>
                  <a:schemeClr val="tx1"/>
                </a:solidFill>
                <a:latin typeface="Candara" charset="0"/>
                <a:ea typeface="Candara" charset="0"/>
                <a:cs typeface="Candara" charset="0"/>
              </a:rPr>
              <a:t>Kolb</a:t>
            </a:r>
            <a:r>
              <a:rPr lang="es-ES" sz="2200" b="1" i="1" dirty="0" smtClean="0">
                <a:solidFill>
                  <a:schemeClr val="tx1"/>
                </a:solidFill>
                <a:latin typeface="Candara" charset="0"/>
                <a:ea typeface="Candara" charset="0"/>
                <a:cs typeface="Candara" charset="0"/>
              </a:rPr>
              <a:t>, un teórico educativo de procedencia estadounidense, creía que el aprendizaje se desarrollaba a partir de tres factores causales: genética, experiencias de la vida y experiencias del entorno.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De este modo, definió 4 tipos de aprendizajes:.</a:t>
            </a:r>
          </a:p>
        </p:txBody>
      </p:sp>
      <p:pic>
        <p:nvPicPr>
          <p:cNvPr id="4" name="3 Imagen" descr="upload.wikimedia.org/wikipedia/en/0/0c/TDW_SeaO..."/>
          <p:cNvPicPr/>
          <p:nvPr/>
        </p:nvPicPr>
        <p:blipFill>
          <a:blip r:embed="rId2"/>
          <a:srcRect/>
          <a:stretch>
            <a:fillRect/>
          </a:stretch>
        </p:blipFill>
        <p:spPr bwMode="auto">
          <a:xfrm>
            <a:off x="4067865" y="1355627"/>
            <a:ext cx="4056271" cy="3042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628742"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84914"/>
            <a:ext cx="10731971" cy="2133602"/>
          </a:xfrm>
        </p:spPr>
        <p:txBody>
          <a:bodyPr>
            <a:normAutofit fontScale="92500" lnSpcReduction="20000"/>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1. Convergente o activo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Las habilidades predominantes de personas convergentes hacen referencia a la experimentación activa.</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Estos alumnos: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Son prácticos y buscan solución a los problemas.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Suelen mostrar intereses tecnológicos.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Ejemplos de actividades y recursos relacionados: manuales, gráficos y mapas, orientación, experimentos o demostraciones prácticas.</a:t>
            </a:r>
          </a:p>
        </p:txBody>
      </p:sp>
      <p:pic>
        <p:nvPicPr>
          <p:cNvPr id="4" name="3 Imagen" descr="Tame Impala ofrecerá un concierto streaming por el 10° aniversario de &quot; Innerspeaker&quot; | Diario El Gobierno"/>
          <p:cNvPicPr/>
          <p:nvPr/>
        </p:nvPicPr>
        <p:blipFill>
          <a:blip r:embed="rId2"/>
          <a:srcRect/>
          <a:stretch>
            <a:fillRect/>
          </a:stretch>
        </p:blipFill>
        <p:spPr bwMode="auto">
          <a:xfrm>
            <a:off x="4065767" y="1187868"/>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701313"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12343"/>
            <a:ext cx="10731971" cy="2445657"/>
          </a:xfrm>
        </p:spPr>
        <p:txBody>
          <a:bodyPr>
            <a:normAutofit fontScale="85000" lnSpcReduction="20000"/>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2. Divergente o reflexivo </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Las habilidades más frecuentes en personas divergentes hacen referencia a las áreas de la experiencia concreta y la observación reflexiva.</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Estos alumnos: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Quieren conocer y sopesar diferentes puntos de vista, tienen una mente abierta y reflexionan antes de tomar decisiones.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Siempre están dispuestos a recibir retroalimentación, les gusta escuchar.</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Son emocionales y creativos, mostrando interés por las artes.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Ejemplos de actividades y recursos relacionados: lluvia de ideas, crucigramas, predicción de resultados, realización de experimentos, acertijos o puzles.</a:t>
            </a:r>
          </a:p>
        </p:txBody>
      </p:sp>
      <p:pic>
        <p:nvPicPr>
          <p:cNvPr id="4" name="3 Imagen" descr="Come Around Sundown - Wikipedia"/>
          <p:cNvPicPr/>
          <p:nvPr/>
        </p:nvPicPr>
        <p:blipFill>
          <a:blip r:embed="rId2"/>
          <a:srcRect/>
          <a:stretch>
            <a:fillRect/>
          </a:stretch>
        </p:blipFill>
        <p:spPr bwMode="auto">
          <a:xfrm>
            <a:off x="4065767" y="11225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425542"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706363" y="4383314"/>
            <a:ext cx="10266438" cy="2714171"/>
          </a:xfrm>
        </p:spPr>
        <p:txBody>
          <a:bodyPr>
            <a:normAutofit fontScale="92500" lnSpcReduction="20000"/>
          </a:bodyPr>
          <a:lstStyle/>
          <a:p>
            <a:pPr marL="0" indent="0" algn="ctr">
              <a:spcBef>
                <a:spcPts val="0"/>
              </a:spcBef>
              <a:buNone/>
            </a:pPr>
            <a:r>
              <a:rPr lang="es-ES" sz="2200" b="1" i="1" dirty="0" smtClean="0">
                <a:solidFill>
                  <a:schemeClr val="tx1"/>
                </a:solidFill>
                <a:latin typeface="Candara" charset="0"/>
                <a:ea typeface="Candara" charset="0"/>
                <a:cs typeface="Candara" charset="0"/>
              </a:rPr>
              <a:t>3. Asimilador o teórico</a:t>
            </a:r>
          </a:p>
          <a:p>
            <a:pPr marL="0" indent="0" algn="ctr">
              <a:spcBef>
                <a:spcPts val="0"/>
              </a:spcBef>
              <a:buNone/>
            </a:pPr>
            <a:r>
              <a:rPr lang="es-ES" sz="2200" b="1" i="1" dirty="0" smtClean="0">
                <a:solidFill>
                  <a:schemeClr val="tx1"/>
                </a:solidFill>
                <a:latin typeface="Candara" charset="0"/>
                <a:ea typeface="Candara" charset="0"/>
                <a:cs typeface="Candara" charset="0"/>
              </a:rPr>
              <a:t>Las habilidades predominantes en personas asimiladoras están relacionadas con la abstracción y los estudios teóricos.</a:t>
            </a:r>
          </a:p>
          <a:p>
            <a:pPr marL="0" indent="0" algn="ctr">
              <a:spcBef>
                <a:spcPts val="0"/>
              </a:spcBef>
              <a:buNone/>
            </a:pPr>
            <a:r>
              <a:rPr lang="es-ES" sz="2200" b="1" i="1" dirty="0" smtClean="0">
                <a:solidFill>
                  <a:schemeClr val="tx1"/>
                </a:solidFill>
                <a:latin typeface="Candara" charset="0"/>
                <a:ea typeface="Candara" charset="0"/>
                <a:cs typeface="Candara" charset="0"/>
              </a:rPr>
              <a:t>Los alumnos:</a:t>
            </a:r>
          </a:p>
          <a:p>
            <a:pPr marL="0" indent="0" algn="ctr">
              <a:spcBef>
                <a:spcPts val="0"/>
              </a:spcBef>
              <a:buNone/>
            </a:pPr>
            <a:r>
              <a:rPr lang="es-ES" sz="2200" b="1" i="1" dirty="0" smtClean="0">
                <a:solidFill>
                  <a:schemeClr val="tx1"/>
                </a:solidFill>
                <a:latin typeface="Candara" charset="0"/>
                <a:ea typeface="Candara" charset="0"/>
                <a:cs typeface="Candara" charset="0"/>
              </a:rPr>
              <a:t>– Prefieren leer, estudiar y trabajar de forma individual, no son especialmente sociables.</a:t>
            </a:r>
          </a:p>
          <a:p>
            <a:pPr marL="0" indent="0" algn="ctr">
              <a:spcBef>
                <a:spcPts val="0"/>
              </a:spcBef>
              <a:buNone/>
            </a:pPr>
            <a:r>
              <a:rPr lang="es-ES" sz="2200" b="1" i="1" dirty="0" smtClean="0">
                <a:solidFill>
                  <a:schemeClr val="tx1"/>
                </a:solidFill>
                <a:latin typeface="Candara" charset="0"/>
                <a:ea typeface="Candara" charset="0"/>
                <a:cs typeface="Candara" charset="0"/>
              </a:rPr>
              <a:t>– Se muestran más interesados en las ideas abstractas que en las personas y los sentimientos.</a:t>
            </a:r>
          </a:p>
          <a:p>
            <a:pPr marL="0" indent="0" algn="ctr">
              <a:spcBef>
                <a:spcPts val="0"/>
              </a:spcBef>
              <a:buNone/>
            </a:pPr>
            <a:r>
              <a:rPr lang="es-ES" sz="2200" b="1" i="1" dirty="0" smtClean="0">
                <a:solidFill>
                  <a:schemeClr val="tx1"/>
                </a:solidFill>
                <a:latin typeface="Candara" charset="0"/>
                <a:ea typeface="Candara" charset="0"/>
                <a:cs typeface="Candara" charset="0"/>
              </a:rPr>
              <a:t>– No se preocupan por la aplicación práctica de la teoría y precisan explicaciones teóricas claras.</a:t>
            </a:r>
          </a:p>
          <a:p>
            <a:pPr marL="0" indent="0" algn="ctr">
              <a:spcBef>
                <a:spcPts val="0"/>
              </a:spcBef>
              <a:buNone/>
            </a:pPr>
            <a:r>
              <a:rPr lang="es-ES" sz="2200" b="1" i="1" dirty="0" smtClean="0">
                <a:solidFill>
                  <a:schemeClr val="tx1"/>
                </a:solidFill>
                <a:latin typeface="Candara" charset="0"/>
                <a:ea typeface="Candara" charset="0"/>
                <a:cs typeface="Candara" charset="0"/>
              </a:rPr>
              <a:t>Ejemplos de actividades y recursos relacionados: lectura de textos, informes escritos, dictados, diccionarios, apuntes o conferencias.</a:t>
            </a:r>
          </a:p>
        </p:txBody>
      </p:sp>
      <p:pic>
        <p:nvPicPr>
          <p:cNvPr id="4" name="3 Imagen" descr="New Amerykah Part Two (Return of the Ankh) - Wikipedia"/>
          <p:cNvPicPr/>
          <p:nvPr/>
        </p:nvPicPr>
        <p:blipFill>
          <a:blip r:embed="rId2"/>
          <a:srcRect/>
          <a:stretch>
            <a:fillRect/>
          </a:stretch>
        </p:blipFill>
        <p:spPr bwMode="auto">
          <a:xfrm>
            <a:off x="4065767" y="13003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628742"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484913"/>
            <a:ext cx="10731971" cy="2699657"/>
          </a:xfrm>
        </p:spPr>
        <p:txBody>
          <a:bodyPr>
            <a:normAutofit/>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4. Acomodador o pragmático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Las personas acomodadoras muestran habilidades de carácter experimental.</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Los alumnos: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Se fían de su intuición, actuando y decidiendo sin demasiada reflexión previa.</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Son activos e impacientes, a menudo empleando el enfoque de ensayo-error.</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 Muestran interés por el trabajo en grupo.</a:t>
            </a: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62857"/>
            <a:ext cx="8962570" cy="689879"/>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Cambios en la Pubertad.</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334030" y="3701143"/>
            <a:ext cx="10421056" cy="3156857"/>
          </a:xfrm>
        </p:spPr>
        <p:txBody>
          <a:bodyPr>
            <a:normAutofit/>
          </a:bodyPr>
          <a:lstStyle/>
          <a:p>
            <a:pPr marL="0" indent="0" algn="r">
              <a:buNone/>
            </a:pPr>
            <a:r>
              <a:rPr lang="es-ES" sz="2200" b="1" i="1" dirty="0" smtClean="0">
                <a:solidFill>
                  <a:srgbClr val="CC0099"/>
                </a:solidFill>
                <a:latin typeface="Candara" charset="0"/>
                <a:ea typeface="Candara" charset="0"/>
                <a:cs typeface="Candara" charset="0"/>
              </a:rPr>
              <a:t>Mujeres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Emergencia de los pechos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Aparición del vello púbico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Ensanchamiento de caderas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Estirón en el crecimiento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Primer periodo menstrual</a:t>
            </a:r>
          </a:p>
        </p:txBody>
      </p:sp>
      <p:pic>
        <p:nvPicPr>
          <p:cNvPr id="4" name="3 Imagen" descr="Nirvana - From the Muddy Banks of The Wishkah - Amazon.com Music"/>
          <p:cNvPicPr/>
          <p:nvPr/>
        </p:nvPicPr>
        <p:blipFill>
          <a:blip r:embed="rId2"/>
          <a:srcRect/>
          <a:stretch>
            <a:fillRect/>
          </a:stretch>
        </p:blipFill>
        <p:spPr bwMode="auto">
          <a:xfrm>
            <a:off x="1352886" y="1981319"/>
            <a:ext cx="3901285" cy="290999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86097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La clasificación de </a:t>
            </a:r>
            <a:r>
              <a:rPr lang="es-ES" sz="3000" b="1" i="1" dirty="0" err="1" smtClean="0">
                <a:latin typeface="Candara" panose="020E0502030303020204" pitchFamily="34" charset="0"/>
                <a:cs typeface="Calibri Light" panose="020F0302020204030204" pitchFamily="34" charset="0"/>
              </a:rPr>
              <a:t>Kolb</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934857"/>
            <a:ext cx="10731971" cy="1683659"/>
          </a:xfrm>
        </p:spPr>
        <p:txBody>
          <a:bodyPr>
            <a:normAutofit/>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Ejemplos de actividades y recursos relacionados: trabajos grupales, gráficos ilustrativos, expresión artística, estudios de campo o experimentos científicos.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Podemos intentar averiguar nuestro estilo, o el de nuestros alumnos, empleando cuestionarios más o menos complejos, preparados para ello.</a:t>
            </a:r>
          </a:p>
        </p:txBody>
      </p:sp>
      <p:pic>
        <p:nvPicPr>
          <p:cNvPr id="4" name="3 Imagen" descr="upload.wikimedia.org/wikipedia/en/0/0c/TDW_SeaO..."/>
          <p:cNvPicPr/>
          <p:nvPr/>
        </p:nvPicPr>
        <p:blipFill>
          <a:blip r:embed="rId2"/>
          <a:srcRect/>
          <a:stretch>
            <a:fillRect/>
          </a:stretch>
        </p:blipFill>
        <p:spPr bwMode="auto">
          <a:xfrm>
            <a:off x="4067865" y="1355627"/>
            <a:ext cx="4056271" cy="3042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846456"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Aprendizaje </a:t>
            </a:r>
            <a:r>
              <a:rPr lang="es-ES" sz="3000" b="1" i="1" dirty="0" err="1" smtClean="0">
                <a:latin typeface="Candara" panose="020E0502030303020204" pitchFamily="34" charset="0"/>
                <a:cs typeface="Calibri Light" panose="020F0302020204030204" pitchFamily="34" charset="0"/>
              </a:rPr>
              <a:t>experiencial</a:t>
            </a:r>
            <a:r>
              <a:rPr lang="es-ES" sz="3000" b="1" i="1" dirty="0" smtClean="0">
                <a:latin typeface="Candara" panose="020E0502030303020204" pitchFamily="34" charset="0"/>
                <a:cs typeface="Calibri Light" panose="020F0302020204030204" pitchFamily="34" charset="0"/>
              </a:rPr>
              <a:t>.</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016830"/>
            <a:ext cx="10731971" cy="2601686"/>
          </a:xfrm>
        </p:spPr>
        <p:txBody>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El mismo autor desarrolló el aprendizaje </a:t>
            </a:r>
            <a:r>
              <a:rPr lang="es-ES" sz="2200" b="1" i="1" dirty="0" err="1" smtClean="0">
                <a:solidFill>
                  <a:schemeClr val="tx1"/>
                </a:solidFill>
                <a:latin typeface="Candara" charset="0"/>
                <a:ea typeface="Candara" charset="0"/>
                <a:cs typeface="Candara" charset="0"/>
              </a:rPr>
              <a:t>experiencial</a:t>
            </a:r>
            <a:r>
              <a:rPr lang="es-ES" sz="2200" b="1" i="1" dirty="0" smtClean="0">
                <a:solidFill>
                  <a:schemeClr val="tx1"/>
                </a:solidFill>
                <a:latin typeface="Candara" charset="0"/>
                <a:ea typeface="Candara" charset="0"/>
                <a:cs typeface="Candara" charset="0"/>
              </a:rPr>
              <a:t>, según el cual, en todo proceso de aprendizaje, hay diferentes pasos que se repiten cada vez que incorporamos algún concepto nuevo: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1. Observación de las experiencias inmediatas y concretas.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2. Reflexión para comenzar a construir una teoría general de lo que ha observado.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3. Formación de conceptos abstractos y generalizados, basados en hipótesis.</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4. Prueba de las implicaciones de sus conceptos en situaciones nuevas.</a:t>
            </a:r>
          </a:p>
        </p:txBody>
      </p:sp>
      <p:pic>
        <p:nvPicPr>
          <p:cNvPr id="4" name="3 Imagen" descr="Tame Impala ofrecerá un concierto streaming por el 10° aniversario de &quot; Innerspeaker&quot; | Diario El Gobierno"/>
          <p:cNvPicPr/>
          <p:nvPr/>
        </p:nvPicPr>
        <p:blipFill>
          <a:blip r:embed="rId2"/>
          <a:srcRect/>
          <a:stretch>
            <a:fillRect/>
          </a:stretch>
        </p:blipFill>
        <p:spPr bwMode="auto">
          <a:xfrm>
            <a:off x="4065767" y="971480"/>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817428"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Otros 4 estilos de aprendizaje.</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789715"/>
            <a:ext cx="10731971" cy="2801256"/>
          </a:xfrm>
        </p:spPr>
        <p:txBody>
          <a:bodyPr>
            <a:normAutofit fontScale="92500" lnSpcReduction="20000"/>
          </a:bodyPr>
          <a:lstStyle/>
          <a:p>
            <a:pPr marL="0" indent="0" algn="ctr">
              <a:spcBef>
                <a:spcPts val="0"/>
              </a:spcBef>
              <a:buNone/>
            </a:pPr>
            <a:r>
              <a:rPr lang="es-ES" sz="2200" b="1" i="1" dirty="0" smtClean="0">
                <a:solidFill>
                  <a:schemeClr val="tx1"/>
                </a:solidFill>
                <a:latin typeface="Candara" charset="0"/>
                <a:ea typeface="Candara" charset="0"/>
                <a:cs typeface="Candara" charset="0"/>
              </a:rPr>
              <a:t>1. Teórico</a:t>
            </a:r>
          </a:p>
          <a:p>
            <a:pPr marL="0" indent="0" algn="ctr">
              <a:spcBef>
                <a:spcPts val="0"/>
              </a:spcBef>
              <a:buNone/>
            </a:pPr>
            <a:r>
              <a:rPr lang="es-ES" sz="2200" b="1" i="1" dirty="0" smtClean="0">
                <a:solidFill>
                  <a:schemeClr val="tx1"/>
                </a:solidFill>
                <a:latin typeface="Candara" charset="0"/>
                <a:ea typeface="Candara" charset="0"/>
                <a:cs typeface="Candara" charset="0"/>
              </a:rPr>
              <a:t>Entre los estilos de aprendizaje, éste es el propio de aquellas personas de tipo más racional, cuya forma de procesar sus pensamientos es más bien secuencial. A la hora de interiorizar los nuevos conocimientos, necesitan hacerlo paso por paso, siguiendo un orden determinado de la misma forma que seguirían un camino. Buscan la coherencia entre aquello nuevo que sintetizan y las teorías en las que se podrían sustentar.</a:t>
            </a:r>
          </a:p>
          <a:p>
            <a:pPr marL="0" indent="0" algn="ctr">
              <a:spcBef>
                <a:spcPts val="0"/>
              </a:spcBef>
              <a:buNone/>
            </a:pPr>
            <a:r>
              <a:rPr lang="es-ES" sz="2200" b="1" i="1" dirty="0" smtClean="0">
                <a:solidFill>
                  <a:schemeClr val="tx1"/>
                </a:solidFill>
                <a:latin typeface="Candara" charset="0"/>
                <a:ea typeface="Candara" charset="0"/>
                <a:cs typeface="Candara" charset="0"/>
              </a:rPr>
              <a:t>Se caracterizan por ser personas con un sentido crítico y analítico muy marcado, con un carácter metódico y perfeccionista.</a:t>
            </a:r>
          </a:p>
          <a:p>
            <a:pPr marL="0" indent="0" algn="ctr">
              <a:spcBef>
                <a:spcPts val="0"/>
              </a:spcBef>
              <a:buNone/>
            </a:pP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a:t>
            </a:r>
          </a:p>
        </p:txBody>
      </p:sp>
      <p:pic>
        <p:nvPicPr>
          <p:cNvPr id="4" name="3 Imagen" descr="Come Around Sundown - Wikipedia"/>
          <p:cNvPicPr/>
          <p:nvPr/>
        </p:nvPicPr>
        <p:blipFill>
          <a:blip r:embed="rId2"/>
          <a:srcRect/>
          <a:stretch>
            <a:fillRect/>
          </a:stretch>
        </p:blipFill>
        <p:spPr bwMode="auto">
          <a:xfrm>
            <a:off x="4065767" y="1481781"/>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904513"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Otros 4 estilos de aprendizaje.</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644571"/>
            <a:ext cx="10731971" cy="2423886"/>
          </a:xfrm>
        </p:spPr>
        <p:txBody>
          <a:bodyPr>
            <a:normAutofit lnSpcReduction="10000"/>
          </a:bodyPr>
          <a:lstStyle/>
          <a:p>
            <a:pPr marL="0" indent="0" algn="ctr">
              <a:spcBef>
                <a:spcPts val="0"/>
              </a:spcBef>
              <a:buNone/>
            </a:pPr>
            <a:r>
              <a:rPr lang="es-ES" sz="2200" b="1" i="1" dirty="0" smtClean="0">
                <a:solidFill>
                  <a:schemeClr val="tx1"/>
                </a:solidFill>
                <a:latin typeface="Candara" charset="0"/>
                <a:ea typeface="Candara" charset="0"/>
                <a:cs typeface="Candara" charset="0"/>
              </a:rPr>
              <a:t>2. Activo</a:t>
            </a:r>
          </a:p>
          <a:p>
            <a:pPr marL="0" indent="0" algn="ctr">
              <a:spcBef>
                <a:spcPts val="0"/>
              </a:spcBef>
              <a:buNone/>
            </a:pPr>
            <a:r>
              <a:rPr lang="es-ES" sz="2200" b="1" i="1" dirty="0" smtClean="0">
                <a:solidFill>
                  <a:schemeClr val="tx1"/>
                </a:solidFill>
                <a:latin typeface="Candara" charset="0"/>
                <a:ea typeface="Candara" charset="0"/>
                <a:cs typeface="Candara" charset="0"/>
              </a:rPr>
              <a:t>Imaginemos aquellas personas participativas, capaces de improvisar y motivarse a sí mismas, proactivas en su forma de involucrarse en aquellas experiencias de las que aprenderán algo nuevo con un gran entusiasmo, pues su mentalidad abierta se muestra ávida por descubrir e incorporar novedades constantemente. Entre los estilos de aprendizaje éste es el activo, el propio de las personas que más disfrutan de este proceso mental.</a:t>
            </a:r>
          </a:p>
        </p:txBody>
      </p:sp>
      <p:pic>
        <p:nvPicPr>
          <p:cNvPr id="4" name="3 Imagen" descr="New Amerykah Part Two (Return of the Ankh) - Wikipedia"/>
          <p:cNvPicPr/>
          <p:nvPr/>
        </p:nvPicPr>
        <p:blipFill>
          <a:blip r:embed="rId2"/>
          <a:srcRect/>
          <a:stretch>
            <a:fillRect/>
          </a:stretch>
        </p:blipFill>
        <p:spPr bwMode="auto">
          <a:xfrm>
            <a:off x="4065767" y="1590639"/>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8875485"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Otros 4 estilos de aprendizaje.</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542971"/>
            <a:ext cx="10193867" cy="2315029"/>
          </a:xfrm>
        </p:spPr>
        <p:txBody>
          <a:bodyPr>
            <a:normAutofit/>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3. Pragmático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El propio de todos aquellos que obtienen los conocimientos mediante la experiencia práctica. Entre los estilos de aprendizaje, éste es el que forma parte de la personalidad de los individuos más realistas y objetivos, los mismos que necesitan probar aquello que parte de una teoría para comprenderlo y darlo por válido. Rehúyen de lo abstracto buscando la parte concreta y tangible de las ideas.</a:t>
            </a:r>
          </a:p>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0" y="404664"/>
            <a:ext cx="8991599"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Otros 4 estilos de aprendizaje.</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4" y="4586514"/>
            <a:ext cx="10063238" cy="2525486"/>
          </a:xfrm>
        </p:spPr>
        <p:txBody>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4. Reflexivo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Para las personas que se toman su tiempo a la hora de contemplar desde diversos puntos de vista una misma situación para observar y analizar con acierto antes de obtener sus propias conclusiones, estaremos entre el estilo de aprendizaje reflexivo.</a:t>
            </a:r>
          </a:p>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c/TDW_SeaO..."/>
          <p:cNvPicPr/>
          <p:nvPr/>
        </p:nvPicPr>
        <p:blipFill>
          <a:blip r:embed="rId2"/>
          <a:srcRect/>
          <a:stretch>
            <a:fillRect/>
          </a:stretch>
        </p:blipFill>
        <p:spPr bwMode="auto">
          <a:xfrm>
            <a:off x="4067865" y="1355627"/>
            <a:ext cx="4056271" cy="3042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304800"/>
            <a:ext cx="9855200" cy="836712"/>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48305" y="4412343"/>
            <a:ext cx="10731971" cy="2699657"/>
          </a:xfrm>
        </p:spPr>
        <p:txBody>
          <a:bodyPr>
            <a:normAutofit fontScale="92500"/>
          </a:bodyPr>
          <a:lstStyle/>
          <a:p>
            <a:pPr marL="0" indent="0" algn="ctr">
              <a:spcBef>
                <a:spcPts val="0"/>
              </a:spcBef>
              <a:buNone/>
            </a:pPr>
            <a:r>
              <a:rPr lang="es-ES" sz="2200" b="1" i="1" dirty="0" smtClean="0">
                <a:solidFill>
                  <a:schemeClr val="tx1"/>
                </a:solidFill>
                <a:latin typeface="Candara" charset="0"/>
                <a:ea typeface="Candara" charset="0"/>
                <a:cs typeface="Candara" charset="0"/>
              </a:rPr>
              <a:t>5. Aprendizaje visual</a:t>
            </a:r>
          </a:p>
          <a:p>
            <a:pPr marL="0" indent="0" algn="ctr">
              <a:spcBef>
                <a:spcPts val="0"/>
              </a:spcBef>
              <a:buNone/>
            </a:pPr>
            <a:r>
              <a:rPr lang="es-ES" sz="2200" b="1" i="1" dirty="0" smtClean="0">
                <a:solidFill>
                  <a:schemeClr val="tx1"/>
                </a:solidFill>
                <a:latin typeface="Candara" charset="0"/>
                <a:ea typeface="Candara" charset="0"/>
                <a:cs typeface="Candara" charset="0"/>
              </a:rPr>
              <a:t>Entre los estilos de aprendizaje conocidos, el conocido como aprendizaje visual es el que se corresponde con aquellas personas cuya mejor forma de incorporar nuevos conocimientos es a través de la vista, mediante imágenes, símbolos y gráficas, aunque no asimilan tan bien la información que les llega mediante textos.</a:t>
            </a:r>
          </a:p>
          <a:p>
            <a:pPr marL="0" indent="0" algn="ctr">
              <a:spcBef>
                <a:spcPts val="0"/>
              </a:spcBef>
              <a:buNone/>
            </a:pPr>
            <a:r>
              <a:rPr lang="es-ES" sz="2200" b="1" i="1" dirty="0" smtClean="0">
                <a:solidFill>
                  <a:schemeClr val="tx1"/>
                </a:solidFill>
                <a:latin typeface="Candara" charset="0"/>
                <a:ea typeface="Candara" charset="0"/>
                <a:cs typeface="Candara" charset="0"/>
              </a:rPr>
              <a:t>Para ellos, serán mucho más agradecidos los estilos de aprendizaje que utilicen como material el de predominio visual (como pueden ser vídeos y fotografías), y la representación de esquemas o diagramas que favorezca la conexión de ideas con imágenes.</a:t>
            </a: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Tame Impala ofrecerá un concierto streaming por el 10° aniversario de &quot; Innerspeaker&quot; | Diario El Gobierno"/>
          <p:cNvPicPr/>
          <p:nvPr/>
        </p:nvPicPr>
        <p:blipFill>
          <a:blip r:embed="rId2"/>
          <a:srcRect/>
          <a:stretch>
            <a:fillRect/>
          </a:stretch>
        </p:blipFill>
        <p:spPr bwMode="auto">
          <a:xfrm>
            <a:off x="4065767" y="13511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397830"/>
            <a:ext cx="10731971" cy="2460170"/>
          </a:xfrm>
        </p:spPr>
        <p:txBody>
          <a:bodyPr>
            <a:normAutofit/>
          </a:bodyPr>
          <a:lstStyle/>
          <a:p>
            <a:pPr marL="0" indent="0" algn="ctr">
              <a:spcBef>
                <a:spcPts val="0"/>
              </a:spcBef>
              <a:buNone/>
            </a:pPr>
            <a:r>
              <a:rPr lang="es-ES" sz="2200" b="1" i="1" dirty="0" smtClean="0">
                <a:solidFill>
                  <a:schemeClr val="tx1"/>
                </a:solidFill>
                <a:latin typeface="Candara" charset="0"/>
                <a:ea typeface="Candara" charset="0"/>
                <a:cs typeface="Candara" charset="0"/>
              </a:rPr>
              <a:t>6. Aprendizaje auditivo</a:t>
            </a:r>
          </a:p>
          <a:p>
            <a:pPr marL="0" indent="0" algn="ctr">
              <a:spcBef>
                <a:spcPts val="0"/>
              </a:spcBef>
              <a:buNone/>
            </a:pPr>
            <a:r>
              <a:rPr lang="es-ES" sz="2200" b="1" i="1" dirty="0" smtClean="0">
                <a:solidFill>
                  <a:schemeClr val="tx1"/>
                </a:solidFill>
                <a:latin typeface="Candara" charset="0"/>
                <a:ea typeface="Candara" charset="0"/>
                <a:cs typeface="Candara" charset="0"/>
              </a:rPr>
              <a:t>Aquellas personas que conectan más con los estilos de aprendizaje en los que la escucha activa es la base de la adquisición de la información, se sentirán más cómodas con el conocido como aprendizaje auditivo.</a:t>
            </a:r>
          </a:p>
          <a:p>
            <a:pPr marL="0" indent="0" algn="ctr">
              <a:spcBef>
                <a:spcPts val="0"/>
              </a:spcBef>
              <a:buNone/>
            </a:pPr>
            <a:r>
              <a:rPr lang="es-ES" sz="2200" b="1" i="1" dirty="0" smtClean="0">
                <a:solidFill>
                  <a:schemeClr val="tx1"/>
                </a:solidFill>
                <a:latin typeface="Candara" charset="0"/>
                <a:ea typeface="Candara" charset="0"/>
                <a:cs typeface="Candara" charset="0"/>
              </a:rPr>
              <a:t>Suelen preferir la interacción verbal mediante discusiones, debates… a la hora de incorporar de forma más natural para ellos el conocimiento, con gran facilidad para recordar las ideas esenciales de aquello que han escuchado.</a:t>
            </a:r>
          </a:p>
        </p:txBody>
      </p:sp>
      <p:pic>
        <p:nvPicPr>
          <p:cNvPr id="4" name="3 Imagen" descr="Come Around Sundown - Wikipedia"/>
          <p:cNvPicPr/>
          <p:nvPr/>
        </p:nvPicPr>
        <p:blipFill>
          <a:blip r:embed="rId2"/>
          <a:srcRect/>
          <a:stretch>
            <a:fillRect/>
          </a:stretch>
        </p:blipFill>
        <p:spPr bwMode="auto">
          <a:xfrm>
            <a:off x="4065767" y="11225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833258"/>
            <a:ext cx="10731971" cy="2024742"/>
          </a:xfrm>
        </p:spPr>
        <p:txBody>
          <a:bodyPr>
            <a:normAutofit/>
          </a:bodyPr>
          <a:lstStyle/>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7. Aprendizaje </a:t>
            </a:r>
            <a:r>
              <a:rPr lang="es-ES" sz="2200" b="1" i="1" dirty="0" err="1" smtClean="0">
                <a:solidFill>
                  <a:schemeClr val="tx1"/>
                </a:solidFill>
                <a:latin typeface="Candara" charset="0"/>
                <a:ea typeface="Candara" charset="0"/>
                <a:cs typeface="Candara" charset="0"/>
              </a:rPr>
              <a:t>kinestésico</a:t>
            </a: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Para ese tipo de personas que necesitan del movimiento, la interacción y la experiencia real para comprender e incorporar nuevos conocimientos, entre los estilos de aprendizajes existentes, el que más se adapta a su forma de ser es el llamado aprendizaje </a:t>
            </a:r>
            <a:r>
              <a:rPr lang="es-ES" sz="2200" b="1" i="1" dirty="0" err="1" smtClean="0">
                <a:solidFill>
                  <a:schemeClr val="tx1"/>
                </a:solidFill>
                <a:latin typeface="Candara" charset="0"/>
                <a:ea typeface="Candara" charset="0"/>
                <a:cs typeface="Candara" charset="0"/>
              </a:rPr>
              <a:t>kinestésico</a:t>
            </a:r>
            <a:r>
              <a:rPr lang="es-ES" sz="2200" b="1" i="1" dirty="0" smtClean="0">
                <a:solidFill>
                  <a:schemeClr val="tx1"/>
                </a:solidFill>
                <a:latin typeface="Candara" charset="0"/>
                <a:ea typeface="Candara" charset="0"/>
                <a:cs typeface="Candara" charset="0"/>
              </a:rPr>
              <a:t>. Teorizar no es algo que les sirva demasiado a ellos.</a:t>
            </a:r>
          </a:p>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p:txBody>
      </p:sp>
      <p:pic>
        <p:nvPicPr>
          <p:cNvPr id="4" name="3 Imagen" descr="New Amerykah Part Two (Return of the Ankh) - Wikipedia"/>
          <p:cNvPicPr/>
          <p:nvPr/>
        </p:nvPicPr>
        <p:blipFill>
          <a:blip r:embed="rId2"/>
          <a:srcRect/>
          <a:stretch>
            <a:fillRect/>
          </a:stretch>
        </p:blipFill>
        <p:spPr bwMode="auto">
          <a:xfrm>
            <a:off x="4065767" y="1590639"/>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397830"/>
            <a:ext cx="10731971" cy="2220687"/>
          </a:xfrm>
        </p:spPr>
        <p:txBody>
          <a:bodyPr/>
          <a:lstStyle/>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8. Aprendizaje lógico matemático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Las personas que más conectan con este estilo de aprendizaje son las que necesitan usar una lógica razonada para comprender aquello que están descubriendo y poder interiorizarlo de forma más natural para ellas mismas.</a:t>
            </a:r>
          </a:p>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48343"/>
            <a:ext cx="8919028" cy="704393"/>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Cambios en la Pubertad.</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279680" y="3526970"/>
            <a:ext cx="10489919" cy="3331029"/>
          </a:xfrm>
        </p:spPr>
        <p:txBody>
          <a:bodyPr>
            <a:normAutofit/>
          </a:bodyPr>
          <a:lstStyle/>
          <a:p>
            <a:pPr marL="0" indent="0" algn="r">
              <a:lnSpc>
                <a:spcPct val="110000"/>
              </a:lnSpc>
              <a:spcBef>
                <a:spcPts val="0"/>
              </a:spcBef>
              <a:buNone/>
            </a:pPr>
            <a:r>
              <a:rPr lang="es-ES" sz="2200" b="1" i="1" dirty="0" smtClean="0">
                <a:solidFill>
                  <a:srgbClr val="CC0099"/>
                </a:solidFill>
                <a:latin typeface="Candara" charset="0"/>
                <a:ea typeface="Candara" charset="0"/>
                <a:cs typeface="Candara" charset="0"/>
              </a:rPr>
              <a:t>Varones </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Crecimiento de los testículos</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Crecimiento del pene</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Primera aparición del vello púbico</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Primera eyaculación</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Estirón en el crecimiento</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Cambios en la gravedad de la voz</a:t>
            </a:r>
          </a:p>
          <a:p>
            <a:pPr marL="0" indent="0" algn="r">
              <a:lnSpc>
                <a:spcPct val="110000"/>
              </a:lnSpc>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Aparición de la barba.</a:t>
            </a:r>
          </a:p>
        </p:txBody>
      </p:sp>
      <p:pic>
        <p:nvPicPr>
          <p:cNvPr id="4" name="3 Imagen" descr="Bleach : Nirvana: Amazon.es: Música"/>
          <p:cNvPicPr/>
          <p:nvPr/>
        </p:nvPicPr>
        <p:blipFill>
          <a:blip r:embed="rId2"/>
          <a:srcRect/>
          <a:stretch>
            <a:fillRect/>
          </a:stretch>
        </p:blipFill>
        <p:spPr bwMode="auto">
          <a:xfrm>
            <a:off x="1326256" y="2062561"/>
            <a:ext cx="4077473" cy="314740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862286"/>
            <a:ext cx="10731971" cy="1756231"/>
          </a:xfrm>
        </p:spPr>
        <p:txBody>
          <a:bodyPr/>
          <a:lstStyle/>
          <a:p>
            <a:pPr marL="0" indent="0" algn="ctr">
              <a:spcBef>
                <a:spcPts val="0"/>
              </a:spcBef>
              <a:buNone/>
            </a:pPr>
            <a:r>
              <a:rPr lang="es-ES" sz="2200" b="1" i="1" dirty="0" smtClean="0">
                <a:solidFill>
                  <a:schemeClr val="tx1"/>
                </a:solidFill>
                <a:latin typeface="Candara" charset="0"/>
                <a:ea typeface="Candara" charset="0"/>
                <a:cs typeface="Candara" charset="0"/>
              </a:rPr>
              <a:t>9. Aprendizaje verbal</a:t>
            </a:r>
          </a:p>
          <a:p>
            <a:pPr marL="0" indent="0" algn="ctr">
              <a:spcBef>
                <a:spcPts val="0"/>
              </a:spcBef>
              <a:buNone/>
            </a:pPr>
            <a:r>
              <a:rPr lang="es-ES" sz="2200" b="1" i="1" dirty="0" smtClean="0">
                <a:solidFill>
                  <a:schemeClr val="tx1"/>
                </a:solidFill>
                <a:latin typeface="Candara" charset="0"/>
                <a:ea typeface="Candara" charset="0"/>
                <a:cs typeface="Candara" charset="0"/>
              </a:rPr>
              <a:t>Entre los estilos de aprendizaje existentes, el verbal o también conocido como lingüístico es el propio de quienes conectan más con la idea de retener información mediante la lectura de textos o escribiendo sus propios apuntes.</a:t>
            </a: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c/TDW_SeaO..."/>
          <p:cNvPicPr/>
          <p:nvPr/>
        </p:nvPicPr>
        <p:blipFill>
          <a:blip r:embed="rId2"/>
          <a:srcRect/>
          <a:stretch>
            <a:fillRect/>
          </a:stretch>
        </p:blipFill>
        <p:spPr bwMode="auto">
          <a:xfrm>
            <a:off x="4067865" y="1355627"/>
            <a:ext cx="4056271" cy="3042203"/>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397830"/>
            <a:ext cx="10731971" cy="2220687"/>
          </a:xfrm>
        </p:spPr>
        <p:txBody>
          <a:bodyPr>
            <a:normAutofit/>
          </a:bodyPr>
          <a:lstStyle/>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10. Aprendizaje </a:t>
            </a:r>
            <a:r>
              <a:rPr lang="es-ES" sz="2200" b="1" i="1" dirty="0" err="1" smtClean="0">
                <a:solidFill>
                  <a:schemeClr val="tx1"/>
                </a:solidFill>
                <a:latin typeface="Candara" charset="0"/>
                <a:ea typeface="Candara" charset="0"/>
                <a:cs typeface="Candara" charset="0"/>
              </a:rPr>
              <a:t>intrapersonal</a:t>
            </a:r>
            <a:r>
              <a:rPr lang="es-ES" sz="2200" b="1" i="1" dirty="0" smtClean="0">
                <a:solidFill>
                  <a:schemeClr val="tx1"/>
                </a:solidFill>
                <a:latin typeface="Candara" charset="0"/>
                <a:ea typeface="Candara" charset="0"/>
                <a:cs typeface="Candara" charset="0"/>
              </a:rPr>
              <a:t> o solitario</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Para aquellas personas cuyos momentos de tiempo dedicado al estudio sean mucho más favorables para ellos cuando lo hacen a solas, ya que de esta forma favorecen la concentración e introspección, entre los estilos de aprendizaje existentes el que más se adapta a ellos es el conocido como aprendizaje </a:t>
            </a:r>
            <a:r>
              <a:rPr lang="es-ES" sz="2200" b="1" i="1" dirty="0" err="1" smtClean="0">
                <a:solidFill>
                  <a:schemeClr val="tx1"/>
                </a:solidFill>
                <a:latin typeface="Candara" charset="0"/>
                <a:ea typeface="Candara" charset="0"/>
                <a:cs typeface="Candara" charset="0"/>
              </a:rPr>
              <a:t>intrapersonal</a:t>
            </a:r>
            <a:r>
              <a:rPr lang="es-ES" sz="2200" b="1" i="1" dirty="0" smtClean="0">
                <a:solidFill>
                  <a:schemeClr val="tx1"/>
                </a:solidFill>
                <a:latin typeface="Candara" charset="0"/>
                <a:ea typeface="Candara" charset="0"/>
                <a:cs typeface="Candara" charset="0"/>
              </a:rPr>
              <a:t>.</a:t>
            </a:r>
          </a:p>
        </p:txBody>
      </p:sp>
      <p:pic>
        <p:nvPicPr>
          <p:cNvPr id="4" name="3 Imagen" descr="Tame Impala ofrecerá un concierto streaming por el 10° aniversario de &quot; Innerspeaker&quot; | Diario El Gobierno"/>
          <p:cNvPicPr/>
          <p:nvPr/>
        </p:nvPicPr>
        <p:blipFill>
          <a:blip r:embed="rId2"/>
          <a:srcRect/>
          <a:stretch>
            <a:fillRect/>
          </a:stretch>
        </p:blipFill>
        <p:spPr bwMode="auto">
          <a:xfrm>
            <a:off x="4065767" y="13511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934857"/>
            <a:ext cx="10731971" cy="1683660"/>
          </a:xfrm>
        </p:spPr>
        <p:txBody>
          <a:bodyPr/>
          <a:lstStyle/>
          <a:p>
            <a:pPr marL="0" indent="0" algn="ctr">
              <a:spcBef>
                <a:spcPts val="0"/>
              </a:spcBef>
              <a:buNone/>
            </a:pPr>
            <a:r>
              <a:rPr lang="es-ES" sz="2200" b="1" i="1" dirty="0" smtClean="0">
                <a:solidFill>
                  <a:schemeClr val="tx1"/>
                </a:solidFill>
                <a:latin typeface="Candara" charset="0"/>
                <a:ea typeface="Candara" charset="0"/>
                <a:cs typeface="Candara" charset="0"/>
              </a:rPr>
              <a:t>11. Aprendizaje interpersonal o social</a:t>
            </a:r>
          </a:p>
          <a:p>
            <a:pPr marL="0" indent="0" algn="ctr">
              <a:spcBef>
                <a:spcPts val="0"/>
              </a:spcBef>
              <a:buNone/>
            </a:pPr>
            <a:r>
              <a:rPr lang="es-ES" sz="2200" b="1" i="1" dirty="0" smtClean="0">
                <a:solidFill>
                  <a:schemeClr val="tx1"/>
                </a:solidFill>
                <a:latin typeface="Candara" charset="0"/>
                <a:ea typeface="Candara" charset="0"/>
                <a:cs typeface="Candara" charset="0"/>
              </a:rPr>
              <a:t>Por el contrario al caso anterior, los que mejor conectan con el estilo de aprendizaje interpersonal o social son aquellos que disfrutan de la interacción grupal a la hora de estudiar.</a:t>
            </a:r>
          </a:p>
          <a:p>
            <a:pPr marL="0" indent="0" algn="ctr">
              <a:spcBef>
                <a:spcPts val="0"/>
              </a:spcBef>
              <a:buNone/>
            </a:pPr>
            <a:endParaRPr lang="es-ES" sz="2200" b="1" i="1" dirty="0" smtClean="0">
              <a:solidFill>
                <a:schemeClr val="tx1"/>
              </a:solidFill>
              <a:latin typeface="Candara" charset="0"/>
              <a:ea typeface="Candara" charset="0"/>
              <a:cs typeface="Candara" charset="0"/>
            </a:endParaRPr>
          </a:p>
        </p:txBody>
      </p:sp>
      <p:pic>
        <p:nvPicPr>
          <p:cNvPr id="4" name="3 Imagen" descr="Come Around Sundown - Wikipedia"/>
          <p:cNvPicPr/>
          <p:nvPr/>
        </p:nvPicPr>
        <p:blipFill>
          <a:blip r:embed="rId2"/>
          <a:srcRect/>
          <a:stretch>
            <a:fillRect/>
          </a:stretch>
        </p:blipFill>
        <p:spPr bwMode="auto">
          <a:xfrm>
            <a:off x="4065767" y="1122553"/>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4"/>
            <a:ext cx="9977716" cy="432048"/>
          </a:xfrm>
        </p:spPr>
        <p:txBody>
          <a:bodyPr vert="horz" wrap="square" lIns="91440" tIns="45720" rIns="91440" bIns="45720" numCol="1" anchor="ctr" anchorCtr="0" compatLnSpc="1">
            <a:prstTxWarp prst="textNoShape">
              <a:avLst/>
            </a:prstTxWarp>
            <a:noAutofit/>
          </a:bodyPr>
          <a:lstStyle/>
          <a:p>
            <a:r>
              <a:rPr lang="es-ES" sz="3000" b="1" i="1" dirty="0" smtClean="0">
                <a:latin typeface="Candara" panose="020E0502030303020204" pitchFamily="34" charset="0"/>
                <a:cs typeface="Calibri Light" panose="020F0302020204030204" pitchFamily="34" charset="0"/>
              </a:rPr>
              <a:t>Otros estilos de aprendizaje considerados por la Psicología.</a:t>
            </a:r>
            <a:endParaRPr lang="es-ES" sz="3000" b="1" i="1" cap="none" dirty="0" smtClean="0">
              <a:latin typeface="Candara" panose="020E0502030303020204" pitchFamily="34" charset="0"/>
              <a:cs typeface="Calibri Light" panose="020F0302020204030204" pitchFamily="34" charset="0"/>
            </a:endParaRPr>
          </a:p>
        </p:txBody>
      </p:sp>
      <p:sp>
        <p:nvSpPr>
          <p:cNvPr id="3" name="2 Marcador de contenido"/>
          <p:cNvSpPr>
            <a:spLocks noGrp="1"/>
          </p:cNvSpPr>
          <p:nvPr>
            <p:ph idx="1"/>
          </p:nvPr>
        </p:nvSpPr>
        <p:spPr>
          <a:xfrm>
            <a:off x="677333" y="4397830"/>
            <a:ext cx="10731971" cy="2220687"/>
          </a:xfrm>
        </p:spPr>
        <p:txBody>
          <a:bodyPr>
            <a:normAutofit lnSpcReduction="10000"/>
          </a:bodyPr>
          <a:lstStyle/>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12. Aprendizaje multimodal</a:t>
            </a: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Y por último, entre los estilos de aprendizaje existentes, si hay uno que adapte diferentes tipos de aprendizaje en función a su vez del tipo de conocimientos que se deseen incorporar, ése sería el caso del llamado aprendizaje multimodal, y es propio de personas flexibles que también recurren a esa flexibilidad a la hora de interiorizar la información nueva.</a:t>
            </a:r>
          </a:p>
        </p:txBody>
      </p:sp>
      <p:pic>
        <p:nvPicPr>
          <p:cNvPr id="4" name="3 Imagen" descr="New Amerykah Part Two (Return of the Ankh) - Wikipedia"/>
          <p:cNvPicPr/>
          <p:nvPr/>
        </p:nvPicPr>
        <p:blipFill>
          <a:blip r:embed="rId2"/>
          <a:srcRect/>
          <a:stretch>
            <a:fillRect/>
          </a:stretch>
        </p:blipFill>
        <p:spPr bwMode="auto">
          <a:xfrm>
            <a:off x="4065767" y="1590639"/>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04663"/>
            <a:ext cx="8889999" cy="683907"/>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Conclusiones.</a:t>
            </a:r>
          </a:p>
        </p:txBody>
      </p:sp>
      <p:sp>
        <p:nvSpPr>
          <p:cNvPr id="3" name="2 Marcador de contenido"/>
          <p:cNvSpPr>
            <a:spLocks noGrp="1"/>
          </p:cNvSpPr>
          <p:nvPr>
            <p:ph idx="1"/>
          </p:nvPr>
        </p:nvSpPr>
        <p:spPr>
          <a:xfrm>
            <a:off x="677333" y="4397830"/>
            <a:ext cx="10731971" cy="2220687"/>
          </a:xfrm>
        </p:spPr>
        <p:txBody>
          <a:bodyPr/>
          <a:lstStyle/>
          <a:p>
            <a:pPr marL="0" indent="0" algn="ctr">
              <a:spcBef>
                <a:spcPts val="0"/>
              </a:spcBef>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spcBef>
                <a:spcPts val="0"/>
              </a:spcBef>
              <a:buFont typeface="Wingdings" pitchFamily="2" charset="2"/>
              <a:buChar char="ü"/>
            </a:pPr>
            <a:r>
              <a:rPr lang="es-ES" sz="2200" b="1" i="1" dirty="0" smtClean="0">
                <a:solidFill>
                  <a:schemeClr val="tx1"/>
                </a:solidFill>
                <a:latin typeface="Candara" charset="0"/>
                <a:ea typeface="Candara" charset="0"/>
                <a:cs typeface="Candara" charset="0"/>
              </a:rPr>
              <a:t>A modo de conclusión, podemos ver que existen múltiples conceptos teóricos sobre cómo aprendemos y captamos la información recibida, puesto que cada persona aprende de un modo distinto, por lo que no existe una metodología mejor que otra, sino que emplear distintos aprendizajes en el aula como docentes es sinónimo de atender a la diversidad y a las diferentes inteligencias presentes, involucrando a más alumnos en el proceso.</a:t>
            </a:r>
          </a:p>
        </p:txBody>
      </p:sp>
      <p:pic>
        <p:nvPicPr>
          <p:cNvPr id="4" name="3 Imagen" descr="i0.wp.com/www.gaio.ninja/wp-content/uploads/202..."/>
          <p:cNvPicPr/>
          <p:nvPr/>
        </p:nvPicPr>
        <p:blipFill>
          <a:blip r:embed="rId2"/>
          <a:srcRect/>
          <a:stretch>
            <a:fillRect/>
          </a:stretch>
        </p:blipFill>
        <p:spPr bwMode="auto">
          <a:xfrm>
            <a:off x="4064258" y="1462987"/>
            <a:ext cx="4063485" cy="2712827"/>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1960E-CFEC-4053-A868-F3DDE2A7E44C}"/>
              </a:ext>
            </a:extLst>
          </p:cNvPr>
          <p:cNvSpPr>
            <a:spLocks noGrp="1"/>
          </p:cNvSpPr>
          <p:nvPr>
            <p:ph type="title"/>
          </p:nvPr>
        </p:nvSpPr>
        <p:spPr>
          <a:xfrm>
            <a:off x="2627086" y="609600"/>
            <a:ext cx="7184570" cy="1320800"/>
          </a:xfrm>
        </p:spPr>
        <p:txBody>
          <a:bodyPr>
            <a:normAutofit/>
          </a:bodyPr>
          <a:lstStyle/>
          <a:p>
            <a:pPr algn="ctr"/>
            <a:r>
              <a:rPr lang="es-PE" sz="4000" b="1" i="1" dirty="0" smtClean="0">
                <a:latin typeface="Candara" pitchFamily="34" charset="0"/>
              </a:rPr>
              <a:t>Proyecto de vida.</a:t>
            </a:r>
            <a:r>
              <a:rPr lang="es-PE" b="1" i="1" dirty="0" smtClean="0">
                <a:latin typeface="Candara" pitchFamily="34" charset="0"/>
              </a:rPr>
              <a:t/>
            </a:r>
            <a:br>
              <a:rPr lang="es-PE" b="1" i="1" dirty="0" smtClean="0">
                <a:latin typeface="Candara" pitchFamily="34" charset="0"/>
              </a:rPr>
            </a:br>
            <a:endParaRPr lang="es-PE" b="1" i="1" dirty="0">
              <a:latin typeface="Candara" pitchFamily="34" charset="0"/>
            </a:endParaRPr>
          </a:p>
        </p:txBody>
      </p:sp>
      <p:pic>
        <p:nvPicPr>
          <p:cNvPr id="2050" name="Picture 2" descr="14 obras de Escher que nunca nos cansamos de ver | Verne EL PAÍS"/>
          <p:cNvPicPr>
            <a:picLocks noChangeAspect="1" noChangeArrowheads="1"/>
          </p:cNvPicPr>
          <p:nvPr/>
        </p:nvPicPr>
        <p:blipFill>
          <a:blip r:embed="rId2"/>
          <a:srcRect/>
          <a:stretch>
            <a:fillRect/>
          </a:stretch>
        </p:blipFill>
        <p:spPr bwMode="auto">
          <a:xfrm>
            <a:off x="1582057" y="1993557"/>
            <a:ext cx="6749143" cy="4556467"/>
          </a:xfrm>
          <a:prstGeom prst="rect">
            <a:avLst/>
          </a:prstGeom>
          <a:ln>
            <a:noFill/>
          </a:ln>
          <a:effectLst>
            <a:softEdge rad="112500"/>
          </a:effectLst>
        </p:spPr>
      </p:pic>
    </p:spTree>
    <p:extLst>
      <p:ext uri="{BB962C8B-B14F-4D97-AF65-F5344CB8AC3E}">
        <p14:creationId xmlns:p14="http://schemas.microsoft.com/office/powerpoint/2010/main" xmlns="" val="4117981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03200"/>
            <a:ext cx="8831942" cy="849536"/>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Autoevaluación</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410309" y="1814285"/>
            <a:ext cx="11640124" cy="5326744"/>
          </a:xfrm>
        </p:spPr>
        <p:txBody>
          <a:bodyPr>
            <a:normAutofit/>
          </a:bodyPr>
          <a:lstStyle/>
          <a:p>
            <a:pPr marL="0" indent="0" algn="ctr">
              <a:buNone/>
            </a:pPr>
            <a:r>
              <a:rPr lang="es-ES" sz="2400" b="1" i="1" dirty="0" smtClean="0">
                <a:solidFill>
                  <a:schemeClr val="tx1"/>
                </a:solidFill>
                <a:latin typeface="Candara" charset="0"/>
                <a:ea typeface="Candara" charset="0"/>
                <a:cs typeface="Candara" charset="0"/>
              </a:rPr>
              <a:t>¿Cuáles son esas limitaciones mentales que tienes (falsas creencias y hábitos) que te debilitan y hacen que te excuses?</a:t>
            </a: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¿A qué te aferras, que te limita avanzar?</a:t>
            </a:r>
          </a:p>
          <a:p>
            <a:pPr marL="0" indent="0" algn="just">
              <a:buNone/>
            </a:pPr>
            <a:endParaRPr lang="es-ES" sz="2400" b="1" i="1" dirty="0" smtClean="0">
              <a:solidFill>
                <a:schemeClr val="tx1"/>
              </a:solidFill>
              <a:latin typeface="Candara" charset="0"/>
              <a:ea typeface="Candara" charset="0"/>
              <a:cs typeface="Candara" charset="0"/>
            </a:endParaRPr>
          </a:p>
          <a:p>
            <a:pPr marL="0" indent="0" algn="r">
              <a:buNone/>
            </a:pPr>
            <a:r>
              <a:rPr lang="es-ES" sz="2400" b="1" i="1" dirty="0" smtClean="0">
                <a:solidFill>
                  <a:schemeClr val="tx1"/>
                </a:solidFill>
                <a:latin typeface="Candara" charset="0"/>
                <a:ea typeface="Candara" charset="0"/>
                <a:cs typeface="Candara" charset="0"/>
              </a:rPr>
              <a:t>¿Qué te dificulta o impide alcanzar tus metas?</a:t>
            </a:r>
          </a:p>
          <a:p>
            <a:pPr marL="0" indent="0" algn="r">
              <a:buNone/>
            </a:pPr>
            <a:endParaRPr lang="es-ES" sz="2400" b="1" i="1" dirty="0" smtClean="0">
              <a:solidFill>
                <a:schemeClr val="tx1"/>
              </a:solidFill>
              <a:latin typeface="Candara" charset="0"/>
              <a:ea typeface="Candara" charset="0"/>
              <a:cs typeface="Candara" charset="0"/>
            </a:endParaRPr>
          </a:p>
          <a:p>
            <a:pPr marL="0" indent="0" algn="r">
              <a:buNone/>
            </a:pPr>
            <a:endParaRPr lang="es-ES" sz="2400" b="1" i="1" dirty="0" smtClean="0">
              <a:solidFill>
                <a:schemeClr val="tx1"/>
              </a:solidFill>
              <a:latin typeface="Candara" charset="0"/>
              <a:ea typeface="Candara" charset="0"/>
              <a:cs typeface="Candara" charset="0"/>
            </a:endParaRPr>
          </a:p>
          <a:p>
            <a:pPr marL="0" indent="0" algn="ctr">
              <a:buNone/>
            </a:pPr>
            <a:r>
              <a:rPr lang="es-ES" sz="2400" b="1" i="1" dirty="0" smtClean="0">
                <a:solidFill>
                  <a:schemeClr val="tx1"/>
                </a:solidFill>
                <a:latin typeface="Candara" charset="0"/>
                <a:ea typeface="Candara" charset="0"/>
                <a:cs typeface="Candara" charset="0"/>
              </a:rPr>
              <a:t>¿Qué tienes que hacer para deshacerte de tus limitaciones mentales y falsas creencias y malos hábitos?</a:t>
            </a:r>
          </a:p>
          <a:p>
            <a:pPr marL="0" indent="0" algn="ctr">
              <a:buNone/>
            </a:pPr>
            <a:endParaRPr lang="es-ES" b="1" i="1" dirty="0" smtClean="0">
              <a:solidFill>
                <a:schemeClr val="tx1"/>
              </a:solidFill>
              <a:latin typeface="Candara" charset="0"/>
              <a:ea typeface="Candara" charset="0"/>
              <a:cs typeface="Candara" charset="0"/>
            </a:endParaRPr>
          </a:p>
          <a:p>
            <a:pPr marL="0" indent="0" algn="ctr">
              <a:buNone/>
            </a:pPr>
            <a:endParaRPr lang="es-ES" sz="2200" b="1" i="1" dirty="0" smtClean="0">
              <a:solidFill>
                <a:schemeClr val="tx1"/>
              </a:solidFill>
              <a:latin typeface="Candara" charset="0"/>
              <a:ea typeface="Candara" charset="0"/>
              <a:cs typeface="Candara" charset="0"/>
            </a:endParaRPr>
          </a:p>
          <a:p>
            <a:pPr marL="0" indent="0" algn="just">
              <a:buNone/>
            </a:pPr>
            <a:endParaRPr lang="es-ES" sz="2200" b="1" i="1" dirty="0" smtClean="0">
              <a:solidFill>
                <a:schemeClr val="tx1"/>
              </a:solidFill>
              <a:latin typeface="Candara" charset="0"/>
              <a:ea typeface="Candara" charset="0"/>
              <a:cs typeface="Candara" charset="0"/>
            </a:endParaRPr>
          </a:p>
          <a:p>
            <a:pPr marL="0" indent="0" algn="just">
              <a:buNone/>
            </a:pPr>
            <a:endParaRPr lang="es-ES" sz="2200" b="1" i="1" dirty="0">
              <a:solidFill>
                <a:schemeClr val="tx1"/>
              </a:solidFill>
              <a:latin typeface="Candara" charset="0"/>
              <a:ea typeface="Candara" charset="0"/>
              <a:cs typeface="Candara" charset="0"/>
            </a:endParaRPr>
          </a:p>
        </p:txBody>
      </p:sp>
    </p:spTree>
    <p:extLst>
      <p:ext uri="{BB962C8B-B14F-4D97-AF65-F5344CB8AC3E}">
        <p14:creationId xmlns="" xmlns:p14="http://schemas.microsoft.com/office/powerpoint/2010/main" val="3465161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48056"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¿Qué sabemos de la autoestima? </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smtClean="0">
                <a:solidFill>
                  <a:schemeClr val="tx1"/>
                </a:solidFill>
                <a:latin typeface="Candara" charset="0"/>
                <a:ea typeface="Candara" charset="0"/>
                <a:cs typeface="Candara" charset="0"/>
              </a:rPr>
              <a:t>Es un sentimiento que produce el auto concepto y que revela el valor que percibimos en nosotros mismos.</a:t>
            </a:r>
          </a:p>
        </p:txBody>
      </p:sp>
      <p:pic>
        <p:nvPicPr>
          <p:cNvPr id="4" name="3 Imagen" descr="The Who - Endless Wire | Ediciones, críticas, créditos | Discogs"/>
          <p:cNvPicPr/>
          <p:nvPr/>
        </p:nvPicPr>
        <p:blipFill>
          <a:blip r:embed="rId2"/>
          <a:srcRect/>
          <a:stretch>
            <a:fillRect/>
          </a:stretch>
        </p:blipFill>
        <p:spPr bwMode="auto">
          <a:xfrm>
            <a:off x="3942986" y="1968149"/>
            <a:ext cx="4077439" cy="27942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759370"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Actividad</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a:solidFill>
                  <a:schemeClr val="tx1"/>
                </a:solidFill>
                <a:latin typeface="Candara" charset="0"/>
                <a:ea typeface="Candara" charset="0"/>
                <a:cs typeface="Candara" charset="0"/>
              </a:rPr>
              <a:t>Elabora un informe personal en dos hojas. En una escribe aquello a lo que te aferras y le resulta difícil poder cambiar y en otra aquello que quisiera lograr. </a:t>
            </a:r>
            <a:r>
              <a:rPr lang="es-ES" sz="2200" b="1" i="1">
                <a:solidFill>
                  <a:schemeClr val="tx1"/>
                </a:solidFill>
                <a:latin typeface="Candara" charset="0"/>
                <a:ea typeface="Candara" charset="0"/>
                <a:cs typeface="Candara" charset="0"/>
              </a:rPr>
              <a:t>A la primera hoja la titula A y a la segunda B.</a:t>
            </a:r>
            <a:endParaRPr lang="es-ES" sz="2200" b="1" i="1" dirty="0">
              <a:solidFill>
                <a:schemeClr val="tx1"/>
              </a:solidFill>
              <a:latin typeface="Candara" charset="0"/>
              <a:ea typeface="Candara" charset="0"/>
              <a:cs typeface="Candara" charset="0"/>
            </a:endParaRPr>
          </a:p>
        </p:txBody>
      </p:sp>
      <p:pic>
        <p:nvPicPr>
          <p:cNvPr id="4" name="3 Imagen" descr="Face Dances (1981) – Olor a Rock"/>
          <p:cNvPicPr/>
          <p:nvPr/>
        </p:nvPicPr>
        <p:blipFill>
          <a:blip r:embed="rId2"/>
          <a:srcRect/>
          <a:stretch>
            <a:fillRect/>
          </a:stretch>
        </p:blipFill>
        <p:spPr bwMode="auto">
          <a:xfrm>
            <a:off x="4087905" y="1555135"/>
            <a:ext cx="4171577" cy="302583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04513"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Autoestima Alta</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smtClean="0">
                <a:solidFill>
                  <a:schemeClr val="tx1"/>
                </a:solidFill>
                <a:latin typeface="Candara" charset="0"/>
                <a:ea typeface="Candara" charset="0"/>
                <a:cs typeface="Candara" charset="0"/>
              </a:rPr>
              <a:t>Cuando la autoestima es buena también lo será la conducta, nos sentiremos bien con nosotros mismos y nos relacionamos con el medio ambiente de forma exitosa.</a:t>
            </a:r>
          </a:p>
        </p:txBody>
      </p:sp>
      <p:pic>
        <p:nvPicPr>
          <p:cNvPr id="4" name="3 Imagen" descr="Amazon.com: Tommy: Music"/>
          <p:cNvPicPr/>
          <p:nvPr/>
        </p:nvPicPr>
        <p:blipFill>
          <a:blip r:embed="rId2"/>
          <a:srcRect/>
          <a:stretch>
            <a:fillRect/>
          </a:stretch>
        </p:blipFill>
        <p:spPr bwMode="auto">
          <a:xfrm>
            <a:off x="4004236" y="1572771"/>
            <a:ext cx="4075953" cy="3017158"/>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261257"/>
            <a:ext cx="8759370" cy="791479"/>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Desarrollo Físico.</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410310" y="5167086"/>
            <a:ext cx="10025461" cy="1930400"/>
          </a:xfrm>
        </p:spPr>
        <p:txBody>
          <a:bodyPr>
            <a:normAutofit/>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Dura cerca de dos años, y poco después de que termine, el adolescente alcanza su madurez sexual. El crecimiento en estatura suele llegar a su máximo hacia los 18 años de edad.</a:t>
            </a:r>
          </a:p>
        </p:txBody>
      </p:sp>
      <p:pic>
        <p:nvPicPr>
          <p:cNvPr id="4" name="3 Imagen" descr="images-na.ssl-images-amazon.com/images/I/41lXZT..."/>
          <p:cNvPicPr/>
          <p:nvPr/>
        </p:nvPicPr>
        <p:blipFill>
          <a:blip r:embed="rId2"/>
          <a:srcRect/>
          <a:stretch>
            <a:fillRect/>
          </a:stretch>
        </p:blipFill>
        <p:spPr bwMode="auto">
          <a:xfrm>
            <a:off x="3288632" y="1393371"/>
            <a:ext cx="3895939" cy="315080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46456"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Autoestima Baja</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smtClean="0">
                <a:solidFill>
                  <a:schemeClr val="tx1"/>
                </a:solidFill>
                <a:latin typeface="Candara" charset="0"/>
                <a:ea typeface="Candara" charset="0"/>
                <a:cs typeface="Candara" charset="0"/>
              </a:rPr>
              <a:t>Si por otra parte nuestra autoestima es baja, las relaciones con el medio ambiente serán deficientes y nos sentiremos mal con nosotros mismos.</a:t>
            </a:r>
          </a:p>
        </p:txBody>
      </p:sp>
      <p:pic>
        <p:nvPicPr>
          <p:cNvPr id="4" name="3 Imagen" descr="upload.wikimedia.org/wikipedia/fi/thumb/5/50/Wh..."/>
          <p:cNvPicPr/>
          <p:nvPr/>
        </p:nvPicPr>
        <p:blipFill>
          <a:blip r:embed="rId2"/>
          <a:srcRect/>
          <a:stretch>
            <a:fillRect/>
          </a:stretch>
        </p:blipFill>
        <p:spPr bwMode="auto">
          <a:xfrm>
            <a:off x="3851702" y="1626580"/>
            <a:ext cx="4085052" cy="297231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02913"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smtClean="0">
                <a:solidFill>
                  <a:schemeClr val="tx1"/>
                </a:solidFill>
                <a:latin typeface="Candara" charset="0"/>
                <a:ea typeface="Candara" charset="0"/>
                <a:cs typeface="Candara" charset="0"/>
              </a:rPr>
              <a:t>La comparación con los demás.   “¿Por qué el otro sí y yo no?”  “¿Por qué él gana más que yo?. Tu no vales por lo que el otro tiene o hace, sino por lo que tú eres, una persona única.</a:t>
            </a:r>
          </a:p>
        </p:txBody>
      </p:sp>
      <p:pic>
        <p:nvPicPr>
          <p:cNvPr id="21506" name="Picture 2" descr="The Who - Quadrophenia (1973, Pinckneyville Press, Gatefold, Vinyl ..."/>
          <p:cNvPicPr>
            <a:picLocks noChangeAspect="1" noChangeArrowheads="1"/>
          </p:cNvPicPr>
          <p:nvPr/>
        </p:nvPicPr>
        <p:blipFill>
          <a:blip r:embed="rId2"/>
          <a:srcRect/>
          <a:stretch>
            <a:fillRect/>
          </a:stretch>
        </p:blipFill>
        <p:spPr bwMode="auto">
          <a:xfrm>
            <a:off x="3597835" y="1665312"/>
            <a:ext cx="3951693" cy="285750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48056"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820356"/>
            <a:ext cx="11640124" cy="1715392"/>
          </a:xfrm>
        </p:spPr>
        <p:txBody>
          <a:bodyPr/>
          <a:lstStyle/>
          <a:p>
            <a:pPr marL="0" indent="0" algn="ctr">
              <a:buNone/>
            </a:pPr>
            <a:endParaRPr lang="es-ES" sz="2400" b="1" i="1" dirty="0" smtClean="0">
              <a:solidFill>
                <a:schemeClr val="tx1"/>
              </a:solidFill>
              <a:latin typeface="Candara" charset="0"/>
              <a:ea typeface="Candara" charset="0"/>
              <a:cs typeface="Candara" charset="0"/>
            </a:endParaRPr>
          </a:p>
          <a:p>
            <a:pPr marL="0" indent="0" algn="ctr">
              <a:buNone/>
            </a:pPr>
            <a:r>
              <a:rPr lang="es-ES" sz="2200" b="1" i="1" dirty="0" smtClean="0">
                <a:solidFill>
                  <a:schemeClr val="tx1"/>
                </a:solidFill>
                <a:latin typeface="Candara" charset="0"/>
                <a:ea typeface="Candara" charset="0"/>
                <a:cs typeface="Candara" charset="0"/>
              </a:rPr>
              <a:t>Ideas negativas en tu contra.  “Siempre lo hago mal”; “Nadie me quiere”; “Lo dice por compromiso”;  “Seguramente están hablando mal de mí”;  “No sirvo para nada”.</a:t>
            </a:r>
          </a:p>
        </p:txBody>
      </p:sp>
      <p:pic>
        <p:nvPicPr>
          <p:cNvPr id="4" name="3 Imagen" descr="The Who - Endless Wire | Ediciones, críticas, créditos | Discogs"/>
          <p:cNvPicPr/>
          <p:nvPr/>
        </p:nvPicPr>
        <p:blipFill>
          <a:blip r:embed="rId2"/>
          <a:srcRect/>
          <a:stretch>
            <a:fillRect/>
          </a:stretch>
        </p:blipFill>
        <p:spPr bwMode="auto">
          <a:xfrm>
            <a:off x="3942986" y="1634320"/>
            <a:ext cx="4077439" cy="27942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33542"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961986"/>
            <a:ext cx="11640124" cy="1896015"/>
          </a:xfrm>
        </p:spPr>
        <p:txBody>
          <a:bodyPr/>
          <a:lstStyle/>
          <a:p>
            <a:pPr marL="0" indent="0" algn="ctr">
              <a:buNone/>
            </a:pPr>
            <a:r>
              <a:rPr lang="es-ES" sz="2200" b="1" i="1" dirty="0" smtClean="0">
                <a:solidFill>
                  <a:schemeClr val="tx1"/>
                </a:solidFill>
                <a:latin typeface="Candara" charset="0"/>
                <a:ea typeface="Candara" charset="0"/>
                <a:cs typeface="Candara" charset="0"/>
              </a:rPr>
              <a:t>El no “debes”.   “Nunca debes llorar”;  “No puedes fallar”; “Nunca debes tener miedo”;  “Tú siempre debes ser el ganador”.    </a:t>
            </a:r>
          </a:p>
          <a:p>
            <a:pPr marL="0" indent="0" algn="ctr">
              <a:buNone/>
            </a:pPr>
            <a:r>
              <a:rPr lang="es-ES" sz="2200" b="1" i="1" dirty="0" smtClean="0">
                <a:solidFill>
                  <a:schemeClr val="tx1"/>
                </a:solidFill>
                <a:latin typeface="Candara" charset="0"/>
                <a:ea typeface="Candara" charset="0"/>
                <a:cs typeface="Candara" charset="0"/>
              </a:rPr>
              <a:t>Relájate y disfruta la vida, todos tenemos derecho a llorar, a fallar, a tener temor, a perder, etc.</a:t>
            </a:r>
          </a:p>
        </p:txBody>
      </p:sp>
      <p:pic>
        <p:nvPicPr>
          <p:cNvPr id="4" name="3 Imagen" descr="Face Dances (1981) – Olor a Rock"/>
          <p:cNvPicPr/>
          <p:nvPr/>
        </p:nvPicPr>
        <p:blipFill>
          <a:blip r:embed="rId2"/>
          <a:srcRect/>
          <a:stretch>
            <a:fillRect/>
          </a:stretch>
        </p:blipFill>
        <p:spPr bwMode="auto">
          <a:xfrm>
            <a:off x="4087905" y="1555135"/>
            <a:ext cx="4171577" cy="302583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209313"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967112"/>
            <a:ext cx="11640124" cy="1568637"/>
          </a:xfrm>
        </p:spPr>
        <p:txBody>
          <a:bodyPr/>
          <a:lstStyle/>
          <a:p>
            <a:pPr marL="0" indent="0" algn="ctr">
              <a:buNone/>
            </a:pPr>
            <a:r>
              <a:rPr lang="es-ES" sz="2200" b="1" i="1" dirty="0" smtClean="0">
                <a:solidFill>
                  <a:srgbClr val="CC0099"/>
                </a:solidFill>
                <a:latin typeface="Candara" charset="0"/>
                <a:ea typeface="Candara" charset="0"/>
                <a:cs typeface="Candara" charset="0"/>
              </a:rPr>
              <a:t>La agresividad.   </a:t>
            </a:r>
          </a:p>
          <a:p>
            <a:pPr marL="0" indent="0" algn="ctr">
              <a:buNone/>
            </a:pPr>
            <a:r>
              <a:rPr lang="es-ES" sz="2200" b="1" i="1" dirty="0" smtClean="0">
                <a:solidFill>
                  <a:schemeClr val="tx1"/>
                </a:solidFill>
                <a:latin typeface="Candara" charset="0"/>
                <a:ea typeface="Candara" charset="0"/>
                <a:cs typeface="Candara" charset="0"/>
              </a:rPr>
              <a:t>La agresividad no resuelve problemas sino que los agrava. Si ese es tu estilo, irás creando hostilidad hacia a ti.</a:t>
            </a:r>
          </a:p>
        </p:txBody>
      </p:sp>
      <p:pic>
        <p:nvPicPr>
          <p:cNvPr id="4" name="3 Imagen" descr="Amazon.com: Tommy: Music"/>
          <p:cNvPicPr/>
          <p:nvPr/>
        </p:nvPicPr>
        <p:blipFill>
          <a:blip r:embed="rId2"/>
          <a:srcRect/>
          <a:stretch>
            <a:fillRect/>
          </a:stretch>
        </p:blipFill>
        <p:spPr bwMode="auto">
          <a:xfrm>
            <a:off x="4004236" y="1572771"/>
            <a:ext cx="4075953" cy="3017158"/>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093199"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967112"/>
            <a:ext cx="11640124" cy="1568637"/>
          </a:xfrm>
        </p:spPr>
        <p:txBody>
          <a:bodyPr/>
          <a:lstStyle/>
          <a:p>
            <a:pPr marL="0" indent="0" algn="ctr">
              <a:buNone/>
            </a:pPr>
            <a:r>
              <a:rPr lang="es-ES" sz="2200" b="1" i="1" dirty="0" smtClean="0">
                <a:solidFill>
                  <a:srgbClr val="CC0099"/>
                </a:solidFill>
                <a:latin typeface="Candara" charset="0"/>
                <a:ea typeface="Candara" charset="0"/>
                <a:cs typeface="Candara" charset="0"/>
              </a:rPr>
              <a:t>La Evasión.   </a:t>
            </a:r>
          </a:p>
          <a:p>
            <a:pPr marL="0" indent="0" algn="ctr">
              <a:buNone/>
            </a:pPr>
            <a:r>
              <a:rPr lang="es-ES" sz="2200" b="1" i="1" dirty="0" smtClean="0">
                <a:solidFill>
                  <a:schemeClr val="tx1"/>
                </a:solidFill>
                <a:latin typeface="Candara" charset="0"/>
                <a:ea typeface="Candara" charset="0"/>
                <a:cs typeface="Candara" charset="0"/>
              </a:rPr>
              <a:t>Esto, lo único que logra es que el problema crezca.</a:t>
            </a:r>
          </a:p>
        </p:txBody>
      </p:sp>
      <p:pic>
        <p:nvPicPr>
          <p:cNvPr id="4" name="3 Imagen" descr="upload.wikimedia.org/wikipedia/fi/thumb/5/50/Wh..."/>
          <p:cNvPicPr/>
          <p:nvPr/>
        </p:nvPicPr>
        <p:blipFill>
          <a:blip r:embed="rId2"/>
          <a:srcRect/>
          <a:stretch>
            <a:fillRect/>
          </a:stretch>
        </p:blipFill>
        <p:spPr bwMode="auto">
          <a:xfrm>
            <a:off x="3899515" y="1626580"/>
            <a:ext cx="4085052" cy="297231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17428"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Enemigos de la Autoestima</a:t>
            </a:r>
          </a:p>
        </p:txBody>
      </p:sp>
      <p:sp>
        <p:nvSpPr>
          <p:cNvPr id="3" name="2 Marcador de contenido"/>
          <p:cNvSpPr>
            <a:spLocks noGrp="1"/>
          </p:cNvSpPr>
          <p:nvPr>
            <p:ph idx="1"/>
          </p:nvPr>
        </p:nvSpPr>
        <p:spPr>
          <a:xfrm>
            <a:off x="410309" y="4967112"/>
            <a:ext cx="11640124" cy="1568637"/>
          </a:xfrm>
        </p:spPr>
        <p:txBody>
          <a:bodyPr>
            <a:normAutofit fontScale="92500" lnSpcReduction="10000"/>
          </a:bodyPr>
          <a:lstStyle/>
          <a:p>
            <a:pPr marL="0" indent="0" algn="ctr">
              <a:buNone/>
            </a:pPr>
            <a:r>
              <a:rPr lang="es-ES" sz="2200" b="1" i="1" dirty="0" smtClean="0">
                <a:solidFill>
                  <a:srgbClr val="CC0099"/>
                </a:solidFill>
                <a:latin typeface="Candara" charset="0"/>
                <a:ea typeface="Candara" charset="0"/>
                <a:cs typeface="Candara" charset="0"/>
              </a:rPr>
              <a:t>La crítica, la burla y la indiferencia de los demás.   </a:t>
            </a:r>
          </a:p>
          <a:p>
            <a:pPr marL="0" indent="0" algn="ctr">
              <a:buNone/>
            </a:pPr>
            <a:r>
              <a:rPr lang="es-ES" sz="2200" b="1" i="1" dirty="0" smtClean="0">
                <a:solidFill>
                  <a:schemeClr val="tx1"/>
                </a:solidFill>
                <a:latin typeface="Candara" charset="0"/>
                <a:ea typeface="Candara" charset="0"/>
                <a:cs typeface="Candara" charset="0"/>
              </a:rPr>
              <a:t>Nada de eso tiene poder sobre ti, a menos que tu decidas destruirte.</a:t>
            </a: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Picture 2" descr="The Who - Quadrophenia (1973, Pinckneyville Press, Gatefold, Vinyl ..."/>
          <p:cNvPicPr>
            <a:picLocks noChangeAspect="1" noChangeArrowheads="1"/>
          </p:cNvPicPr>
          <p:nvPr/>
        </p:nvPicPr>
        <p:blipFill>
          <a:blip r:embed="rId2"/>
          <a:srcRect/>
          <a:stretch>
            <a:fillRect/>
          </a:stretch>
        </p:blipFill>
        <p:spPr bwMode="auto">
          <a:xfrm>
            <a:off x="3597835" y="1665312"/>
            <a:ext cx="3951693" cy="285750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035142"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Consejos para mejorar</a:t>
            </a:r>
          </a:p>
        </p:txBody>
      </p:sp>
      <p:sp>
        <p:nvSpPr>
          <p:cNvPr id="3" name="2 Marcador de contenido"/>
          <p:cNvSpPr>
            <a:spLocks noGrp="1"/>
          </p:cNvSpPr>
          <p:nvPr>
            <p:ph idx="1"/>
          </p:nvPr>
        </p:nvSpPr>
        <p:spPr>
          <a:xfrm>
            <a:off x="3652748" y="1886951"/>
            <a:ext cx="7472456" cy="7373162"/>
          </a:xfrm>
        </p:spPr>
        <p:txBody>
          <a:bodyPr>
            <a:normAutofit lnSpcReduction="10000"/>
          </a:bodyPr>
          <a:lstStyle/>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Deje de criticarse y empiece a apreciarse a si mismo.</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El aceptarse le ayuda a hacer cambios.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Empiece a aprobarse.</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Permítase avanzar.</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Deje de preocuparse.</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Crease que merece ser feliz.</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Decida tratarse bien.</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Tome el control de su vida.</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Concéntrese en lo bueno de las personas y de las situaciones.</a:t>
            </a:r>
          </a:p>
          <a:p>
            <a:pPr marL="0" indent="0" algn="r">
              <a:buFont typeface="Wingdings" pitchFamily="2" charset="2"/>
              <a:buChar char="ü"/>
            </a:pPr>
            <a:r>
              <a:rPr lang="es-ES" sz="2200" b="1" i="1" dirty="0" smtClean="0">
                <a:solidFill>
                  <a:schemeClr val="tx1"/>
                </a:solidFill>
                <a:latin typeface="Candara" charset="0"/>
                <a:ea typeface="Candara" charset="0"/>
                <a:cs typeface="Candara" charset="0"/>
              </a:rPr>
              <a:t>Elija sus pensamientos.</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The Who - Endless Wire | Ediciones, críticas, créditos | Discogs"/>
          <p:cNvPicPr/>
          <p:nvPr/>
        </p:nvPicPr>
        <p:blipFill>
          <a:blip r:embed="rId2"/>
          <a:srcRect/>
          <a:stretch>
            <a:fillRect/>
          </a:stretch>
        </p:blipFill>
        <p:spPr bwMode="auto">
          <a:xfrm>
            <a:off x="761212" y="2323748"/>
            <a:ext cx="4077439" cy="279424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7"/>
            <a:ext cx="8788399" cy="671083"/>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Visión</a:t>
            </a:r>
          </a:p>
        </p:txBody>
      </p:sp>
      <p:sp>
        <p:nvSpPr>
          <p:cNvPr id="3" name="2 Marcador de contenido"/>
          <p:cNvSpPr>
            <a:spLocks noGrp="1"/>
          </p:cNvSpPr>
          <p:nvPr>
            <p:ph idx="1"/>
          </p:nvPr>
        </p:nvSpPr>
        <p:spPr>
          <a:xfrm>
            <a:off x="863602" y="5021944"/>
            <a:ext cx="10786532" cy="2598056"/>
          </a:xfrm>
        </p:spPr>
        <p:txBody>
          <a:bodyPr>
            <a:normAutofit fontScale="55000" lnSpcReduction="20000"/>
          </a:bodyPr>
          <a:lstStyle/>
          <a:p>
            <a:pPr marL="0" indent="0" algn="ctr">
              <a:buNone/>
            </a:pPr>
            <a:r>
              <a:rPr lang="es-ES" sz="4000" b="1" i="1" dirty="0" smtClean="0">
                <a:solidFill>
                  <a:schemeClr val="tx1"/>
                </a:solidFill>
                <a:latin typeface="Candara" charset="0"/>
                <a:ea typeface="Candara" charset="0"/>
                <a:cs typeface="Candara" charset="0"/>
              </a:rPr>
              <a:t>La visión personal se refiere a quién quieres ser, dónde  y en qué quiero trabajar, qué principios quiero, quién quieres que guie tu vida, que aficiones quiero tener, qué quieres tener y en qué tiene quieres lograrlo.</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Face Dances (1981) – Olor a Rock"/>
          <p:cNvPicPr/>
          <p:nvPr/>
        </p:nvPicPr>
        <p:blipFill>
          <a:blip r:embed="rId2"/>
          <a:srcRect/>
          <a:stretch>
            <a:fillRect/>
          </a:stretch>
        </p:blipFill>
        <p:spPr bwMode="auto">
          <a:xfrm>
            <a:off x="4087905" y="1555135"/>
            <a:ext cx="4171577" cy="302583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585199"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Misión </a:t>
            </a:r>
          </a:p>
        </p:txBody>
      </p:sp>
      <p:sp>
        <p:nvSpPr>
          <p:cNvPr id="3" name="2 Marcador de contenido"/>
          <p:cNvSpPr>
            <a:spLocks noGrp="1"/>
          </p:cNvSpPr>
          <p:nvPr>
            <p:ph idx="1"/>
          </p:nvPr>
        </p:nvSpPr>
        <p:spPr>
          <a:xfrm>
            <a:off x="863602" y="4905829"/>
            <a:ext cx="9978570" cy="3686627"/>
          </a:xfrm>
        </p:spPr>
        <p:txBody>
          <a:bodyPr>
            <a:normAutofit lnSpcReduction="10000"/>
          </a:bodyPr>
          <a:lstStyle/>
          <a:p>
            <a:pPr marL="0" indent="0" algn="ctr">
              <a:buNone/>
            </a:pPr>
            <a:r>
              <a:rPr lang="es-ES" sz="2200" b="1" i="1" dirty="0" smtClean="0">
                <a:solidFill>
                  <a:schemeClr val="tx1"/>
                </a:solidFill>
                <a:latin typeface="Candara" charset="0"/>
                <a:ea typeface="Candara" charset="0"/>
                <a:cs typeface="Candara" charset="0"/>
              </a:rPr>
              <a:t>Tu misión personal debe de estar enfocada en la presente, ¿quién soy?, dónde estoy?, ¿qué es lo que pienso de mi?. Te ayuda a formular algo más concreto y específico de la situación presente.</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Amazon.com: Tommy: Music"/>
          <p:cNvPicPr/>
          <p:nvPr/>
        </p:nvPicPr>
        <p:blipFill>
          <a:blip r:embed="rId2"/>
          <a:srcRect/>
          <a:stretch>
            <a:fillRect/>
          </a:stretch>
        </p:blipFill>
        <p:spPr bwMode="auto">
          <a:xfrm>
            <a:off x="4004236" y="1572771"/>
            <a:ext cx="4075953" cy="3017158"/>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478971"/>
            <a:ext cx="8773885" cy="573765"/>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Desarrollo Físico.</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303776"/>
            <a:ext cx="10290294" cy="2314738"/>
          </a:xfrm>
        </p:spPr>
        <p:txBody>
          <a:bodyPr>
            <a:normAutofit/>
          </a:bodyPr>
          <a:lstStyle/>
          <a:p>
            <a:pPr marL="0" indent="0" algn="ctr">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buFont typeface="Wingdings" pitchFamily="2" charset="2"/>
              <a:buChar char="ü"/>
            </a:pPr>
            <a:endParaRPr lang="es-ES" sz="2200" b="1" i="1" dirty="0" smtClean="0">
              <a:solidFill>
                <a:schemeClr val="tx1"/>
              </a:solidFill>
              <a:latin typeface="Candara" charset="0"/>
              <a:ea typeface="Candara" charset="0"/>
              <a:cs typeface="Candara" charset="0"/>
            </a:endParaRPr>
          </a:p>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En ambos sexos, este crecimiento súbito afecta a todo el cuerpo, estos cambios son mayores en los varones que en las chicas y siguen su propia evolución, de modo que las partes del cuerpo están desproporcionadas durante un tiempo.</a:t>
            </a:r>
          </a:p>
        </p:txBody>
      </p:sp>
      <p:pic>
        <p:nvPicPr>
          <p:cNvPr id="4" name="3 Imagen" descr="is1-ssl.mzstatic.com/image/thumb/Music118/v4/d5..."/>
          <p:cNvPicPr/>
          <p:nvPr/>
        </p:nvPicPr>
        <p:blipFill>
          <a:blip r:embed="rId2"/>
          <a:srcRect/>
          <a:stretch>
            <a:fillRect/>
          </a:stretch>
        </p:blipFill>
        <p:spPr bwMode="auto">
          <a:xfrm>
            <a:off x="3281570" y="1313992"/>
            <a:ext cx="4003261" cy="3432178"/>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19314"/>
            <a:ext cx="8338456" cy="733422"/>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Ejemplo: </a:t>
            </a:r>
          </a:p>
        </p:txBody>
      </p:sp>
      <p:pic>
        <p:nvPicPr>
          <p:cNvPr id="4" name="Picture 2" descr="C:\Users\tvm\Desktop\Presentación2.jpg"/>
          <p:cNvPicPr>
            <a:picLocks noChangeAspect="1" noChangeArrowheads="1"/>
          </p:cNvPicPr>
          <p:nvPr/>
        </p:nvPicPr>
        <p:blipFill>
          <a:blip r:embed="rId2"/>
          <a:srcRect l="33938" t="12017" b="18853"/>
          <a:stretch>
            <a:fillRect/>
          </a:stretch>
        </p:blipFill>
        <p:spPr bwMode="auto">
          <a:xfrm>
            <a:off x="863603" y="2230220"/>
            <a:ext cx="9913523" cy="4141694"/>
          </a:xfrm>
          <a:prstGeom prst="rect">
            <a:avLst/>
          </a:prstGeom>
          <a:noFill/>
          <a:ln w="9525">
            <a:noFill/>
            <a:miter lim="800000"/>
            <a:headEnd/>
            <a:tailEnd/>
          </a:ln>
        </p:spPr>
      </p:pic>
    </p:spTree>
    <p:extLst>
      <p:ext uri="{BB962C8B-B14F-4D97-AF65-F5344CB8AC3E}">
        <p14:creationId xmlns="" xmlns:p14="http://schemas.microsoft.com/office/powerpoint/2010/main" val="3465161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61028" y="478973"/>
            <a:ext cx="8080830" cy="1416150"/>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Elabora tu Misión – Visión profesional y Valores teniendo en cuenta tu presente y lo que proyectas ser  a futuro.</a:t>
            </a:r>
            <a:br>
              <a:rPr lang="es-ES" sz="3000" b="1" i="1" cap="none" dirty="0" smtClean="0">
                <a:latin typeface="Candara" panose="020E0502030303020204" pitchFamily="34" charset="0"/>
                <a:cs typeface="Calibri Light" panose="020F0302020204030204" pitchFamily="34" charset="0"/>
              </a:rPr>
            </a:br>
            <a:r>
              <a:rPr lang="es-ES" sz="3000" b="1" i="1" cap="none" dirty="0" smtClean="0">
                <a:latin typeface="Candara" panose="020E0502030303020204" pitchFamily="34" charset="0"/>
                <a:cs typeface="Calibri Light" panose="020F0302020204030204" pitchFamily="34" charset="0"/>
              </a:rPr>
              <a:t> </a:t>
            </a:r>
          </a:p>
        </p:txBody>
      </p:sp>
      <p:pic>
        <p:nvPicPr>
          <p:cNvPr id="4" name="Picture 4"/>
          <p:cNvPicPr>
            <a:picLocks noChangeAspect="1" noChangeArrowheads="1"/>
          </p:cNvPicPr>
          <p:nvPr/>
        </p:nvPicPr>
        <p:blipFill>
          <a:blip r:embed="rId2"/>
          <a:srcRect/>
          <a:stretch>
            <a:fillRect/>
          </a:stretch>
        </p:blipFill>
        <p:spPr bwMode="auto">
          <a:xfrm>
            <a:off x="1896533" y="2399066"/>
            <a:ext cx="8188208" cy="3771642"/>
          </a:xfrm>
          <a:prstGeom prst="rect">
            <a:avLst/>
          </a:prstGeom>
          <a:noFill/>
          <a:ln w="9525">
            <a:noFill/>
            <a:miter lim="800000"/>
            <a:headEnd/>
            <a:tailEnd/>
          </a:ln>
        </p:spPr>
      </p:pic>
    </p:spTree>
    <p:extLst>
      <p:ext uri="{BB962C8B-B14F-4D97-AF65-F5344CB8AC3E}">
        <p14:creationId xmlns="" xmlns:p14="http://schemas.microsoft.com/office/powerpoint/2010/main" val="3465161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19028"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FODA </a:t>
            </a:r>
          </a:p>
        </p:txBody>
      </p:sp>
      <p:sp>
        <p:nvSpPr>
          <p:cNvPr id="3" name="2 Marcador de contenido"/>
          <p:cNvSpPr>
            <a:spLocks noGrp="1"/>
          </p:cNvSpPr>
          <p:nvPr>
            <p:ph idx="1"/>
          </p:nvPr>
        </p:nvSpPr>
        <p:spPr>
          <a:xfrm>
            <a:off x="410310" y="5102578"/>
            <a:ext cx="10402834" cy="3547936"/>
          </a:xfrm>
        </p:spPr>
        <p:txBody>
          <a:bodyPr>
            <a:normAutofit lnSpcReduction="10000"/>
          </a:bodyPr>
          <a:lstStyle/>
          <a:p>
            <a:pPr marL="0" indent="0" algn="ctr">
              <a:buNone/>
            </a:pPr>
            <a:r>
              <a:rPr lang="es-ES" sz="2200" b="1" i="1" dirty="0" smtClean="0">
                <a:solidFill>
                  <a:schemeClr val="tx1"/>
                </a:solidFill>
                <a:latin typeface="Candara" charset="0"/>
                <a:ea typeface="Candara" charset="0"/>
                <a:cs typeface="Candara" charset="0"/>
              </a:rPr>
              <a:t>Es una herramienta de análisis de la situación actual, de los puntos fuertes y débiles de la persona, en relación a las oportunidades y amenazas del entorno.</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upload.wikimedia.org/wikipedia/fi/thumb/5/50/Wh..."/>
          <p:cNvPicPr/>
          <p:nvPr/>
        </p:nvPicPr>
        <p:blipFill>
          <a:blip r:embed="rId2"/>
          <a:srcRect/>
          <a:stretch>
            <a:fillRect/>
          </a:stretch>
        </p:blipFill>
        <p:spPr bwMode="auto">
          <a:xfrm>
            <a:off x="3851702" y="1626580"/>
            <a:ext cx="4085052" cy="2972315"/>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730342"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FODA </a:t>
            </a:r>
          </a:p>
        </p:txBody>
      </p:sp>
      <p:pic>
        <p:nvPicPr>
          <p:cNvPr id="4" name="Picture 2" descr="C:\Users\tvm\Desktop\Sin título.png"/>
          <p:cNvPicPr>
            <a:picLocks noChangeAspect="1" noChangeArrowheads="1"/>
          </p:cNvPicPr>
          <p:nvPr/>
        </p:nvPicPr>
        <p:blipFill>
          <a:blip r:embed="rId2"/>
          <a:srcRect/>
          <a:stretch>
            <a:fillRect/>
          </a:stretch>
        </p:blipFill>
        <p:spPr bwMode="auto">
          <a:xfrm>
            <a:off x="511765" y="1052736"/>
            <a:ext cx="10829807" cy="5805264"/>
          </a:xfrm>
          <a:prstGeom prst="rect">
            <a:avLst/>
          </a:prstGeom>
          <a:noFill/>
          <a:ln w="9525">
            <a:noFill/>
            <a:miter lim="800000"/>
            <a:headEnd/>
            <a:tailEnd/>
          </a:ln>
        </p:spPr>
      </p:pic>
    </p:spTree>
    <p:extLst>
      <p:ext uri="{BB962C8B-B14F-4D97-AF65-F5344CB8AC3E}">
        <p14:creationId xmlns="" xmlns:p14="http://schemas.microsoft.com/office/powerpoint/2010/main" val="3465161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585199"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Actividad </a:t>
            </a:r>
          </a:p>
        </p:txBody>
      </p:sp>
      <p:sp>
        <p:nvSpPr>
          <p:cNvPr id="3" name="2 Marcador de contenido"/>
          <p:cNvSpPr>
            <a:spLocks noGrp="1"/>
          </p:cNvSpPr>
          <p:nvPr>
            <p:ph idx="1"/>
          </p:nvPr>
        </p:nvSpPr>
        <p:spPr>
          <a:xfrm>
            <a:off x="647229" y="4876801"/>
            <a:ext cx="9498257" cy="3686628"/>
          </a:xfrm>
        </p:spPr>
        <p:txBody>
          <a:bodyPr>
            <a:normAutofit lnSpcReduction="10000"/>
          </a:bodyPr>
          <a:lstStyle/>
          <a:p>
            <a:pPr marL="0" indent="0" algn="ctr">
              <a:buNone/>
            </a:pPr>
            <a:r>
              <a:rPr lang="es-ES" sz="2200" b="1" i="1" dirty="0" smtClean="0">
                <a:solidFill>
                  <a:schemeClr val="tx1"/>
                </a:solidFill>
                <a:latin typeface="Candara" charset="0"/>
                <a:ea typeface="Candara" charset="0"/>
                <a:cs typeface="Candara" charset="0"/>
              </a:rPr>
              <a:t>Elabora tu cuadro FODA teniendo en cuenta tu situación actual y las metas que quieres lograr.  (tener en cuenta todos los factores posibles, para que éste resulte lo más real posible).</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Picture 2" descr="The Who - Quadrophenia (1973, Pinckneyville Press, Gatefold, Vinyl ..."/>
          <p:cNvPicPr>
            <a:picLocks noChangeAspect="1" noChangeArrowheads="1"/>
          </p:cNvPicPr>
          <p:nvPr/>
        </p:nvPicPr>
        <p:blipFill>
          <a:blip r:embed="rId2"/>
          <a:srcRect/>
          <a:stretch>
            <a:fillRect/>
          </a:stretch>
        </p:blipFill>
        <p:spPr bwMode="auto">
          <a:xfrm>
            <a:off x="3597835" y="1665312"/>
            <a:ext cx="3951693" cy="285750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948056"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Proyecto de vida.</a:t>
            </a:r>
          </a:p>
        </p:txBody>
      </p:sp>
      <p:sp>
        <p:nvSpPr>
          <p:cNvPr id="3" name="2 Marcador de contenido"/>
          <p:cNvSpPr>
            <a:spLocks noGrp="1"/>
          </p:cNvSpPr>
          <p:nvPr>
            <p:ph idx="1"/>
          </p:nvPr>
        </p:nvSpPr>
        <p:spPr>
          <a:xfrm>
            <a:off x="647229" y="4876800"/>
            <a:ext cx="10078828" cy="3454400"/>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Es un plan de vida que una persona se traza a fin de conseguir un objetivo. Te guiará a lograr tus objetivos que deseas cumplir en la vida, sin embargo, tiene una estructura a seguir.</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The Who - Endless Wire | Ediciones, críticas, créditos | Discogs"/>
          <p:cNvPicPr/>
          <p:nvPr/>
        </p:nvPicPr>
        <p:blipFill>
          <a:blip r:embed="rId2"/>
          <a:srcRect/>
          <a:stretch>
            <a:fillRect/>
          </a:stretch>
        </p:blipFill>
        <p:spPr bwMode="auto">
          <a:xfrm>
            <a:off x="3680020" y="1634320"/>
            <a:ext cx="4268685" cy="2982504"/>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46456"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Proyecto de vida. Ejemplo:</a:t>
            </a:r>
          </a:p>
        </p:txBody>
      </p:sp>
      <p:pic>
        <p:nvPicPr>
          <p:cNvPr id="4" name="Picture 4"/>
          <p:cNvPicPr>
            <a:picLocks noChangeAspect="1" noChangeArrowheads="1"/>
          </p:cNvPicPr>
          <p:nvPr/>
        </p:nvPicPr>
        <p:blipFill>
          <a:blip r:embed="rId2"/>
          <a:srcRect b="4056"/>
          <a:stretch>
            <a:fillRect/>
          </a:stretch>
        </p:blipFill>
        <p:spPr bwMode="auto">
          <a:xfrm>
            <a:off x="546337" y="1952978"/>
            <a:ext cx="11269368" cy="4696178"/>
          </a:xfrm>
          <a:prstGeom prst="rect">
            <a:avLst/>
          </a:prstGeom>
          <a:noFill/>
          <a:ln w="9525">
            <a:noFill/>
            <a:miter lim="800000"/>
            <a:headEnd/>
            <a:tailEnd/>
          </a:ln>
          <a:effectLst/>
        </p:spPr>
      </p:pic>
    </p:spTree>
    <p:extLst>
      <p:ext uri="{BB962C8B-B14F-4D97-AF65-F5344CB8AC3E}">
        <p14:creationId xmlns="" xmlns:p14="http://schemas.microsoft.com/office/powerpoint/2010/main" val="34651617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89999"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Aplicación:</a:t>
            </a:r>
          </a:p>
        </p:txBody>
      </p:sp>
      <p:sp>
        <p:nvSpPr>
          <p:cNvPr id="3" name="2 Marcador de contenido"/>
          <p:cNvSpPr>
            <a:spLocks noGrp="1"/>
          </p:cNvSpPr>
          <p:nvPr>
            <p:ph idx="1"/>
          </p:nvPr>
        </p:nvSpPr>
        <p:spPr>
          <a:xfrm>
            <a:off x="647229" y="5102578"/>
            <a:ext cx="10596504" cy="3330222"/>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Elabora tu proyecto de vida considerando la estructura: Presentación personal, valores, visión, misión, </a:t>
            </a:r>
            <a:r>
              <a:rPr lang="es-ES" sz="2200" b="1" i="1" dirty="0" err="1" smtClean="0">
                <a:solidFill>
                  <a:schemeClr val="tx1"/>
                </a:solidFill>
                <a:latin typeface="Candara" charset="0"/>
                <a:ea typeface="Candara" charset="0"/>
                <a:cs typeface="Candara" charset="0"/>
              </a:rPr>
              <a:t>foda</a:t>
            </a:r>
            <a:r>
              <a:rPr lang="es-ES" sz="2200" b="1" i="1" dirty="0" smtClean="0">
                <a:solidFill>
                  <a:schemeClr val="tx1"/>
                </a:solidFill>
                <a:latin typeface="Candara" charset="0"/>
                <a:ea typeface="Candara" charset="0"/>
                <a:cs typeface="Candara" charset="0"/>
              </a:rPr>
              <a:t>, objetivos, metas y acciones.</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4" name="3 Imagen" descr="Face Dances (1981) – Olor a Rock"/>
          <p:cNvPicPr/>
          <p:nvPr/>
        </p:nvPicPr>
        <p:blipFill>
          <a:blip r:embed="rId2"/>
          <a:srcRect/>
          <a:stretch>
            <a:fillRect/>
          </a:stretch>
        </p:blipFill>
        <p:spPr bwMode="auto">
          <a:xfrm>
            <a:off x="4087905" y="1555135"/>
            <a:ext cx="4171577" cy="3025831"/>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411028" cy="432048"/>
          </a:xfrm>
        </p:spPr>
        <p:txBody>
          <a:bodyPr vert="horz" wrap="square" lIns="91440" tIns="45720" rIns="91440" bIns="45720" numCol="1" anchor="ctr" anchorCtr="0" compatLnSpc="1">
            <a:prstTxWarp prst="textNoShape">
              <a:avLst/>
            </a:prstTxWarp>
            <a:noAutofit/>
          </a:bodyPr>
          <a:lstStyle/>
          <a:p>
            <a:pPr algn="r"/>
            <a:r>
              <a:rPr lang="es-ES" sz="3000" b="1" i="1" cap="none" dirty="0" smtClean="0">
                <a:latin typeface="Candara" panose="020E0502030303020204" pitchFamily="34" charset="0"/>
                <a:cs typeface="Calibri Light" panose="020F0302020204030204" pitchFamily="34" charset="0"/>
              </a:rPr>
              <a:t>Actividad </a:t>
            </a:r>
          </a:p>
        </p:txBody>
      </p:sp>
      <p:sp>
        <p:nvSpPr>
          <p:cNvPr id="3" name="2 Marcador de contenido"/>
          <p:cNvSpPr>
            <a:spLocks noGrp="1"/>
          </p:cNvSpPr>
          <p:nvPr>
            <p:ph idx="1"/>
          </p:nvPr>
        </p:nvSpPr>
        <p:spPr>
          <a:xfrm>
            <a:off x="647229" y="5102578"/>
            <a:ext cx="10596504" cy="337376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Tómate un tiempo para pensar en 2 objetivos para tu desarrollo personal y 4 objetivos para tu desarrollo profesional.</a:t>
            </a: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Font typeface="Wingdings" pitchFamily="2" charset="2"/>
              <a:buChar char="ü"/>
            </a:pPr>
            <a:endParaRPr lang="es-ES" sz="2400" b="1" i="1" dirty="0" smtClean="0">
              <a:solidFill>
                <a:schemeClr val="tx1"/>
              </a:solidFill>
              <a:latin typeface="Candara" charset="0"/>
              <a:ea typeface="Candara" charset="0"/>
              <a:cs typeface="Candara" charset="0"/>
            </a:endParaRPr>
          </a:p>
          <a:p>
            <a:pPr marL="0" indent="0" algn="just">
              <a:buNone/>
            </a:pPr>
            <a:endParaRPr lang="es-ES" sz="2400" b="1" i="1" dirty="0" smtClean="0">
              <a:solidFill>
                <a:schemeClr val="tx1"/>
              </a:solidFill>
              <a:latin typeface="Candara" charset="0"/>
              <a:ea typeface="Candara" charset="0"/>
              <a:cs typeface="Candara" charset="0"/>
            </a:endParaRPr>
          </a:p>
          <a:p>
            <a:pPr marL="0" indent="0" algn="just">
              <a:buNone/>
            </a:pPr>
            <a:r>
              <a:rPr lang="es-ES" sz="2400" b="1" i="1" dirty="0" smtClean="0">
                <a:solidFill>
                  <a:schemeClr val="tx1"/>
                </a:solidFill>
                <a:latin typeface="Candara" charset="0"/>
                <a:ea typeface="Candara" charset="0"/>
                <a:cs typeface="Candara" charset="0"/>
              </a:rPr>
              <a:t/>
            </a:r>
            <a:br>
              <a:rPr lang="es-ES" sz="2400" b="1" i="1" dirty="0" smtClean="0">
                <a:solidFill>
                  <a:schemeClr val="tx1"/>
                </a:solidFill>
                <a:latin typeface="Candara" charset="0"/>
                <a:ea typeface="Candara" charset="0"/>
                <a:cs typeface="Candara" charset="0"/>
              </a:rPr>
            </a:br>
            <a:endParaRPr lang="es-ES" sz="2400" b="1" i="1" dirty="0" smtClean="0">
              <a:solidFill>
                <a:schemeClr val="tx1"/>
              </a:solidFill>
              <a:latin typeface="Candara" charset="0"/>
              <a:ea typeface="Candara" charset="0"/>
              <a:cs typeface="Candara" charset="0"/>
            </a:endParaRPr>
          </a:p>
        </p:txBody>
      </p:sp>
      <p:pic>
        <p:nvPicPr>
          <p:cNvPr id="6" name="5 Imagen" descr="Amazon.com: Tommy: Music"/>
          <p:cNvPicPr/>
          <p:nvPr/>
        </p:nvPicPr>
        <p:blipFill>
          <a:blip r:embed="rId2"/>
          <a:srcRect/>
          <a:stretch>
            <a:fillRect/>
          </a:stretch>
        </p:blipFill>
        <p:spPr bwMode="auto">
          <a:xfrm>
            <a:off x="4004236" y="1572771"/>
            <a:ext cx="4075953" cy="3017158"/>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1960E-CFEC-4053-A868-F3DDE2A7E44C}"/>
              </a:ext>
            </a:extLst>
          </p:cNvPr>
          <p:cNvSpPr>
            <a:spLocks noGrp="1"/>
          </p:cNvSpPr>
          <p:nvPr>
            <p:ph type="title"/>
          </p:nvPr>
        </p:nvSpPr>
        <p:spPr>
          <a:xfrm>
            <a:off x="2627086" y="609600"/>
            <a:ext cx="7184570" cy="1320800"/>
          </a:xfrm>
        </p:spPr>
        <p:txBody>
          <a:bodyPr>
            <a:normAutofit/>
          </a:bodyPr>
          <a:lstStyle/>
          <a:p>
            <a:pPr algn="ctr"/>
            <a:r>
              <a:rPr lang="es-PE" sz="4000" b="1" i="1" dirty="0" smtClean="0">
                <a:latin typeface="Candara" pitchFamily="34" charset="0"/>
              </a:rPr>
              <a:t>Orientación Vocacional. </a:t>
            </a:r>
            <a:endParaRPr lang="es-PE" b="1" i="1" dirty="0">
              <a:latin typeface="Candara" pitchFamily="34" charset="0"/>
            </a:endParaRPr>
          </a:p>
        </p:txBody>
      </p:sp>
      <p:pic>
        <p:nvPicPr>
          <p:cNvPr id="6" name="Picture 2" descr="14 obras de Escher que nunca nos cansamos de ver | Verne EL PAÍS"/>
          <p:cNvPicPr>
            <a:picLocks noChangeAspect="1" noChangeArrowheads="1"/>
          </p:cNvPicPr>
          <p:nvPr/>
        </p:nvPicPr>
        <p:blipFill>
          <a:blip r:embed="rId2"/>
          <a:srcRect/>
          <a:stretch>
            <a:fillRect/>
          </a:stretch>
        </p:blipFill>
        <p:spPr bwMode="auto">
          <a:xfrm>
            <a:off x="1582057" y="1993557"/>
            <a:ext cx="6749143" cy="4556467"/>
          </a:xfrm>
          <a:prstGeom prst="rect">
            <a:avLst/>
          </a:prstGeom>
          <a:ln>
            <a:noFill/>
          </a:ln>
          <a:effectLst>
            <a:softEdge rad="112500"/>
          </a:effectLst>
        </p:spPr>
      </p:pic>
    </p:spTree>
    <p:extLst>
      <p:ext uri="{BB962C8B-B14F-4D97-AF65-F5344CB8AC3E}">
        <p14:creationId xmlns:p14="http://schemas.microsoft.com/office/powerpoint/2010/main" xmlns="" val="4117981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0" y="319314"/>
            <a:ext cx="8773885" cy="733422"/>
          </a:xfrm>
        </p:spPr>
        <p:txBody>
          <a:bodyPr vert="horz" wrap="square" lIns="91440" tIns="45720" rIns="91440" bIns="45720" numCol="1" anchor="ctr" anchorCtr="0" compatLnSpc="1">
            <a:prstTxWarp prst="textNoShape">
              <a:avLst/>
            </a:prstTxWarp>
            <a:noAutofit/>
          </a:bodyPr>
          <a:lstStyle/>
          <a:p>
            <a:pPr algn="r"/>
            <a:r>
              <a:rPr lang="es-PE" sz="3000" b="1" i="1" cap="none" dirty="0" smtClean="0">
                <a:latin typeface="Candara" panose="020E0502030303020204" pitchFamily="34" charset="0"/>
                <a:cs typeface="Calibri Light" panose="020F0302020204030204" pitchFamily="34" charset="0"/>
              </a:rPr>
              <a:t>Desarrollo Físico.</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91314"/>
            <a:ext cx="10261266" cy="1608276"/>
          </a:xfrm>
        </p:spPr>
        <p:txBody>
          <a:bodyPr/>
          <a:lstStyle/>
          <a:p>
            <a:pPr marL="0" indent="0" algn="ctr">
              <a:buFont typeface="Wingdings" pitchFamily="2" charset="2"/>
              <a:buChar char="ü"/>
            </a:pPr>
            <a:r>
              <a:rPr lang="es-ES" sz="2200" b="1" i="1" dirty="0" smtClean="0">
                <a:solidFill>
                  <a:schemeClr val="tx1"/>
                </a:solidFill>
                <a:latin typeface="Candara" charset="0"/>
                <a:ea typeface="Candara" charset="0"/>
                <a:cs typeface="Candara" charset="0"/>
              </a:rPr>
              <a:t>Esto da al adolescente un aspecto desgarbado. Las proporciones se recuperan pronto, pero mientras tanto, los adolescentes dan muestras de una cierta torpeza. No obstante, esta torpeza se debe a que están en una etapa de desequilibrio que acabará pasando.</a:t>
            </a:r>
          </a:p>
        </p:txBody>
      </p:sp>
      <p:pic>
        <p:nvPicPr>
          <p:cNvPr id="4" name="3 Imagen" descr="images-na.ssl-images-amazon.com/images/I/71DQrK..."/>
          <p:cNvPicPr/>
          <p:nvPr/>
        </p:nvPicPr>
        <p:blipFill>
          <a:blip r:embed="rId2"/>
          <a:srcRect/>
          <a:stretch>
            <a:fillRect/>
          </a:stretch>
        </p:blipFill>
        <p:spPr bwMode="auto">
          <a:xfrm>
            <a:off x="3324151" y="1315273"/>
            <a:ext cx="4092271" cy="3242212"/>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91886"/>
            <a:ext cx="9064170" cy="660850"/>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5068731"/>
            <a:ext cx="10101609" cy="1789269"/>
          </a:xfrm>
        </p:spPr>
        <p:txBody>
          <a:bodyPr/>
          <a:lstStyle/>
          <a:p>
            <a:pPr marL="0" indent="0" algn="ctr">
              <a:buNone/>
            </a:pPr>
            <a:r>
              <a:rPr lang="es-ES" sz="2200" b="1" i="1" dirty="0" smtClean="0">
                <a:solidFill>
                  <a:schemeClr val="tx1"/>
                </a:solidFill>
                <a:latin typeface="Candara" charset="0"/>
                <a:ea typeface="Candara" charset="0"/>
                <a:cs typeface="Candara" charset="0"/>
              </a:rPr>
              <a:t>La palabra vocación </a:t>
            </a:r>
            <a:r>
              <a:rPr lang="es-ES" sz="2200" b="1" i="1" dirty="0" smtClean="0">
                <a:solidFill>
                  <a:schemeClr val="tx1"/>
                </a:solidFill>
                <a:latin typeface="Candara" charset="0"/>
                <a:ea typeface="Candara" charset="0"/>
                <a:cs typeface="Candara" charset="0"/>
              </a:rPr>
              <a:t>quiere </a:t>
            </a:r>
            <a:r>
              <a:rPr lang="es-ES" sz="2200" b="1" i="1" dirty="0" smtClean="0">
                <a:solidFill>
                  <a:schemeClr val="tx1"/>
                </a:solidFill>
                <a:latin typeface="Candara" charset="0"/>
                <a:ea typeface="Candara" charset="0"/>
                <a:cs typeface="Candara" charset="0"/>
              </a:rPr>
              <a:t>decir inclinación o inspiración especial para adoptar una forma de vida. Esto último basado en una convicción e identificación importante hacia aquello que se adopta.</a:t>
            </a:r>
            <a:endParaRPr lang="es-ES" sz="2200" b="1" i="1" dirty="0">
              <a:solidFill>
                <a:schemeClr val="tx1"/>
              </a:solidFill>
              <a:latin typeface="Candara" charset="0"/>
              <a:ea typeface="Candara" charset="0"/>
              <a:cs typeface="Candara" charset="0"/>
            </a:endParaRPr>
          </a:p>
        </p:txBody>
      </p:sp>
      <p:pic>
        <p:nvPicPr>
          <p:cNvPr id="4" name="3 Imagen" descr="Like It Is - at the Mesa Arts Center: Yes: Amazon.es: Música"/>
          <p:cNvPicPr/>
          <p:nvPr/>
        </p:nvPicPr>
        <p:blipFill>
          <a:blip r:embed="rId2" cstate="print"/>
          <a:srcRect/>
          <a:stretch>
            <a:fillRect/>
          </a:stretch>
        </p:blipFill>
        <p:spPr bwMode="auto">
          <a:xfrm>
            <a:off x="4066798" y="1556902"/>
            <a:ext cx="4058405" cy="3043804"/>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46456"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5068731"/>
            <a:ext cx="10957952" cy="233355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El </a:t>
            </a:r>
            <a:r>
              <a:rPr lang="es-ES" sz="2200" b="1" i="1" dirty="0" smtClean="0">
                <a:solidFill>
                  <a:schemeClr val="tx1"/>
                </a:solidFill>
                <a:latin typeface="Candara" charset="0"/>
                <a:ea typeface="Candara" charset="0"/>
                <a:cs typeface="Candara" charset="0"/>
              </a:rPr>
              <a:t>término “orientación” hace referencia a la acción colocar algo en una posición determinada. En este contexto, la orientación también es el acto de informar a alguien sobre un asunto, de manera que dicha información le sirva como pauta o guía para emprender acciones</a:t>
            </a:r>
            <a:r>
              <a:rPr lang="es-ES" sz="2200" b="1" i="1" dirty="0" smtClean="0">
                <a:solidFill>
                  <a:schemeClr val="tx1"/>
                </a:solidFill>
                <a:latin typeface="Candara" charset="0"/>
                <a:ea typeface="Candara" charset="0"/>
                <a:cs typeface="Candara" charset="0"/>
              </a:rPr>
              <a:t>.</a:t>
            </a: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9/Yes_-_To..."/>
          <p:cNvPicPr/>
          <p:nvPr/>
        </p:nvPicPr>
        <p:blipFill>
          <a:blip r:embed="rId2"/>
          <a:srcRect/>
          <a:stretch>
            <a:fillRect/>
          </a:stretch>
        </p:blipFill>
        <p:spPr bwMode="auto">
          <a:xfrm>
            <a:off x="4065104" y="1909690"/>
            <a:ext cx="4061792" cy="303862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52500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5068731"/>
            <a:ext cx="10072580" cy="1564298"/>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Lo anterior ha sido trasladado específicamente hacia la elección de una carrera profesional, ya que en gran parte, es esto lo que marca una trayectoria de vida a largo plazo, por lo menos en los países industrializados.</a:t>
            </a:r>
            <a:endParaRPr lang="es-ES" sz="2200" b="1" i="1" dirty="0" smtClean="0">
              <a:solidFill>
                <a:schemeClr val="tx1"/>
              </a:solidFill>
              <a:latin typeface="Candara" charset="0"/>
              <a:ea typeface="Candara" charset="0"/>
              <a:cs typeface="Candara" charset="0"/>
            </a:endParaRPr>
          </a:p>
        </p:txBody>
      </p:sp>
      <p:pic>
        <p:nvPicPr>
          <p:cNvPr id="4" name="3 Imagen" descr="Yes - In The Present (Live From Lyon) (2011, CD) | Discogs"/>
          <p:cNvPicPr/>
          <p:nvPr/>
        </p:nvPicPr>
        <p:blipFill>
          <a:blip r:embed="rId2"/>
          <a:srcRect/>
          <a:stretch>
            <a:fillRect/>
          </a:stretch>
        </p:blipFill>
        <p:spPr bwMode="auto">
          <a:xfrm>
            <a:off x="4051963" y="1717114"/>
            <a:ext cx="4088075" cy="294787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52500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475962"/>
            <a:ext cx="10319323" cy="289729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La </a:t>
            </a:r>
            <a:r>
              <a:rPr lang="es-ES" sz="2200" b="1" i="1" dirty="0" smtClean="0">
                <a:solidFill>
                  <a:schemeClr val="tx1"/>
                </a:solidFill>
                <a:latin typeface="Candara" charset="0"/>
                <a:ea typeface="Candara" charset="0"/>
                <a:cs typeface="Candara" charset="0"/>
              </a:rPr>
              <a:t>orientación vocacional puede ser entendida como un proceso que ayuda a la elección de la profesión (Vidal y Fernández, 2009). Se trata de la actividad encargada de cubrir las necesidades que preparan dicha elección, y que van desde favorecer el conocimiento de los intereses propios hasta la evaluación de las posibilidades reales de acceso a su ejercicio, su evaluación y su seguimiento.</a:t>
            </a:r>
            <a:endParaRPr lang="es-ES" sz="2200" b="1" i="1" dirty="0" smtClean="0">
              <a:solidFill>
                <a:schemeClr val="tx1"/>
              </a:solidFill>
              <a:latin typeface="Candara" charset="0"/>
              <a:ea typeface="Candara" charset="0"/>
              <a:cs typeface="Candara" charset="0"/>
            </a:endParaRPr>
          </a:p>
        </p:txBody>
      </p:sp>
      <p:pic>
        <p:nvPicPr>
          <p:cNvPr id="4" name="3 Imagen" descr="progreport.com/wp-content/uploads/2018/02/e65e0..."/>
          <p:cNvPicPr/>
          <p:nvPr/>
        </p:nvPicPr>
        <p:blipFill>
          <a:blip r:embed="rId2"/>
          <a:srcRect/>
          <a:stretch>
            <a:fillRect/>
          </a:stretch>
        </p:blipFill>
        <p:spPr bwMode="auto">
          <a:xfrm>
            <a:off x="4065767" y="1430612"/>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52500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5068730"/>
            <a:ext cx="10595094" cy="2057784"/>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Es también un conjunto de conocimientos y prácticas que buscan asegurar que los adultos jóvenes se formen en actividades profesionales que se correspondan con su interés personal, y al mismo tiempo, aseguren un rendimiento eficiente en sus futuros entornos laborales</a:t>
            </a:r>
            <a:r>
              <a:rPr lang="es-ES" sz="2200" b="1" i="1" dirty="0" smtClean="0">
                <a:solidFill>
                  <a:schemeClr val="tx1"/>
                </a:solidFill>
                <a:latin typeface="Candara" charset="0"/>
                <a:ea typeface="Candara" charset="0"/>
                <a:cs typeface="Candara" charset="0"/>
              </a:rPr>
              <a:t>.</a:t>
            </a:r>
            <a:endParaRPr lang="es-ES" sz="2200" b="1" i="1" dirty="0" smtClean="0">
              <a:solidFill>
                <a:schemeClr val="tx1"/>
              </a:solidFill>
              <a:latin typeface="Candara" charset="0"/>
              <a:ea typeface="Candara" charset="0"/>
              <a:cs typeface="Candara" charset="0"/>
            </a:endParaRPr>
          </a:p>
        </p:txBody>
      </p:sp>
      <p:pic>
        <p:nvPicPr>
          <p:cNvPr id="4" name="3 Imagen" descr="Yes - Symphonic Live | Ediciones, críticas, créditos | Discogs"/>
          <p:cNvPicPr/>
          <p:nvPr/>
        </p:nvPicPr>
        <p:blipFill>
          <a:blip r:embed="rId2"/>
          <a:srcRect/>
          <a:stretch>
            <a:fillRect/>
          </a:stretch>
        </p:blipFill>
        <p:spPr bwMode="auto">
          <a:xfrm>
            <a:off x="4052386" y="1656841"/>
            <a:ext cx="4087228" cy="3048372"/>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8802913"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¿Qué es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05465"/>
            <a:ext cx="11640124" cy="205253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Dicho proceso no sólo tiene el objetivo de incorporar a un adulto joven a la fuerza laboral profesional y guiarlo durante su ejercicio, sino que requiere además reconocer el interés de la persona y facilitar su aprendizaje sobre el entorno laboral.</a:t>
            </a:r>
            <a:endParaRPr lang="es-ES" sz="2200" b="1" i="1" dirty="0" smtClean="0">
              <a:solidFill>
                <a:schemeClr val="tx1"/>
              </a:solidFill>
              <a:latin typeface="Candara" charset="0"/>
              <a:ea typeface="Candara" charset="0"/>
              <a:cs typeface="Candara" charset="0"/>
            </a:endParaRPr>
          </a:p>
        </p:txBody>
      </p:sp>
      <p:pic>
        <p:nvPicPr>
          <p:cNvPr id="4" name="3 Imagen" descr="Like It Is - at the Mesa Arts Center: Yes: Amazon.es: Música"/>
          <p:cNvPicPr/>
          <p:nvPr/>
        </p:nvPicPr>
        <p:blipFill>
          <a:blip r:embed="rId2" cstate="print"/>
          <a:srcRect/>
          <a:stretch>
            <a:fillRect/>
          </a:stretch>
        </p:blipFill>
        <p:spPr bwMode="auto">
          <a:xfrm>
            <a:off x="4066798" y="1556902"/>
            <a:ext cx="4058405" cy="3043804"/>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33829"/>
            <a:ext cx="8860970" cy="718907"/>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¿Para qué sirve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05465"/>
            <a:ext cx="10232237" cy="205253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La Orientación Vocacional sirve para no cometer errores al momento de elegir carrera universitaria</a:t>
            </a:r>
            <a:r>
              <a:rPr lang="es-ES" sz="2200" b="1" i="1" dirty="0" smtClean="0">
                <a:solidFill>
                  <a:schemeClr val="tx1"/>
                </a:solidFill>
                <a:latin typeface="Candara" charset="0"/>
                <a:ea typeface="Candara" charset="0"/>
                <a:cs typeface="Candara" charset="0"/>
              </a:rPr>
              <a:t>. Es </a:t>
            </a:r>
            <a:r>
              <a:rPr lang="es-ES" sz="2200" b="1" i="1" dirty="0" smtClean="0">
                <a:solidFill>
                  <a:schemeClr val="tx1"/>
                </a:solidFill>
                <a:latin typeface="Candara" charset="0"/>
                <a:ea typeface="Candara" charset="0"/>
                <a:cs typeface="Candara" charset="0"/>
              </a:rPr>
              <a:t>un proceso que sirve para que te conozcas mejor y descubras tus intereses vocacionales con el objetivo de identificar campos, carreras y proyectos que puedan alinearse a ti, a tus objetivos y a la huella que deseas dejar.</a:t>
            </a:r>
            <a:endParaRPr lang="es-ES" sz="2200" b="1" i="1" dirty="0" smtClean="0">
              <a:solidFill>
                <a:schemeClr val="tx1"/>
              </a:solidFill>
              <a:latin typeface="Candara" charset="0"/>
              <a:ea typeface="Candara" charset="0"/>
              <a:cs typeface="Candara" charset="0"/>
            </a:endParaRP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upload.wikimedia.org/wikipedia/en/0/09/Yes_-_To..."/>
          <p:cNvPicPr/>
          <p:nvPr/>
        </p:nvPicPr>
        <p:blipFill>
          <a:blip r:embed="rId2"/>
          <a:srcRect/>
          <a:stretch>
            <a:fillRect/>
          </a:stretch>
        </p:blipFill>
        <p:spPr bwMode="auto">
          <a:xfrm>
            <a:off x="4065104" y="1909690"/>
            <a:ext cx="4061792" cy="303862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093199"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Objetivos de la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260716"/>
            <a:ext cx="10943437" cy="2597284"/>
          </a:xfrm>
        </p:spPr>
        <p:txBody>
          <a:bodyPr>
            <a:normAutofit lnSpcReduction="10000"/>
          </a:bodyPr>
          <a:lstStyle/>
          <a:p>
            <a:pPr marL="0" indent="0" algn="ctr">
              <a:buNone/>
            </a:pPr>
            <a:r>
              <a:rPr lang="es-ES" sz="2200" b="1" i="1" dirty="0" smtClean="0">
                <a:solidFill>
                  <a:schemeClr val="tx1"/>
                </a:solidFill>
                <a:latin typeface="Candara" charset="0"/>
                <a:ea typeface="Candara" charset="0"/>
                <a:cs typeface="Candara" charset="0"/>
              </a:rPr>
              <a:t>No solo se trata de hacer pruebas vocacionales para decirte qué carreras son las más alineadas a tu perfil; Algunos de sus objetivos de la orientación vocacional también son:</a:t>
            </a:r>
          </a:p>
          <a:p>
            <a:pPr marL="0" indent="0" algn="ctr">
              <a:buNone/>
            </a:pPr>
            <a:r>
              <a:rPr lang="es-ES" sz="2200" b="1" i="1" dirty="0" smtClean="0">
                <a:solidFill>
                  <a:schemeClr val="tx1"/>
                </a:solidFill>
                <a:latin typeface="Candara" charset="0"/>
                <a:ea typeface="Candara" charset="0"/>
                <a:cs typeface="Candara" charset="0"/>
              </a:rPr>
              <a:t>Brindarte </a:t>
            </a:r>
            <a:r>
              <a:rPr lang="es-ES" sz="2200" b="1" i="1" dirty="0" smtClean="0">
                <a:solidFill>
                  <a:schemeClr val="tx1"/>
                </a:solidFill>
                <a:latin typeface="Candara" charset="0"/>
                <a:ea typeface="Candara" charset="0"/>
                <a:cs typeface="Candara" charset="0"/>
              </a:rPr>
              <a:t>herramientas para que puedas conocerte mejor (ejercicios, reflexiones…)</a:t>
            </a:r>
          </a:p>
          <a:p>
            <a:pPr marL="0" indent="0" algn="ctr">
              <a:buNone/>
            </a:pPr>
            <a:r>
              <a:rPr lang="es-ES" sz="2200" b="1" i="1" dirty="0" smtClean="0">
                <a:solidFill>
                  <a:schemeClr val="tx1"/>
                </a:solidFill>
                <a:latin typeface="Candara" charset="0"/>
                <a:ea typeface="Candara" charset="0"/>
                <a:cs typeface="Candara" charset="0"/>
              </a:rPr>
              <a:t>Facilitar información de carreras y salidas laborales</a:t>
            </a:r>
          </a:p>
          <a:p>
            <a:pPr marL="0" indent="0" algn="ctr">
              <a:buNone/>
            </a:pPr>
            <a:r>
              <a:rPr lang="es-ES" sz="2200" b="1" i="1" dirty="0" smtClean="0">
                <a:solidFill>
                  <a:schemeClr val="tx1"/>
                </a:solidFill>
                <a:latin typeface="Candara" charset="0"/>
                <a:ea typeface="Candara" charset="0"/>
                <a:cs typeface="Candara" charset="0"/>
              </a:rPr>
              <a:t>Asesorar los campos o áreas que se alinean al perfil de los estudiantes</a:t>
            </a:r>
          </a:p>
          <a:p>
            <a:pPr marL="0" indent="0" algn="ctr">
              <a:buNone/>
            </a:pPr>
            <a:r>
              <a:rPr lang="es-ES" sz="2200" b="1" i="1" dirty="0" smtClean="0">
                <a:solidFill>
                  <a:schemeClr val="tx1"/>
                </a:solidFill>
                <a:latin typeface="Candara" charset="0"/>
                <a:ea typeface="Candara" charset="0"/>
                <a:cs typeface="Candara" charset="0"/>
              </a:rPr>
              <a:t>Analizar nuestros miedos y cómo nos limitan para tomar decisiones</a:t>
            </a:r>
            <a:endParaRPr lang="es-ES" sz="2200" b="1" i="1" dirty="0" smtClean="0">
              <a:solidFill>
                <a:schemeClr val="tx1"/>
              </a:solidFill>
              <a:latin typeface="Candara" charset="0"/>
              <a:ea typeface="Candara" charset="0"/>
              <a:cs typeface="Candara" charset="0"/>
            </a:endParaRPr>
          </a:p>
        </p:txBody>
      </p:sp>
      <p:pic>
        <p:nvPicPr>
          <p:cNvPr id="4" name="3 Imagen" descr="Yes - In The Present (Live From Lyon) (2011, CD) | Discogs"/>
          <p:cNvPicPr/>
          <p:nvPr/>
        </p:nvPicPr>
        <p:blipFill>
          <a:blip r:embed="rId2"/>
          <a:srcRect/>
          <a:stretch>
            <a:fillRect/>
          </a:stretch>
        </p:blipFill>
        <p:spPr bwMode="auto">
          <a:xfrm>
            <a:off x="3487136" y="1255936"/>
            <a:ext cx="4088075" cy="2947876"/>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348343"/>
            <a:ext cx="8991599" cy="704393"/>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¿Cómo funciona el proceso de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05465"/>
            <a:ext cx="10856352" cy="2393621"/>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El primer paso a dar en este proceso es el de explorar cuáles son los intereses e inquietudes del propio estudiante, las técnicas más utilizadas para poder realizar esta investigación son el uso de pruebas psicométricas y las entrevistas en profundidad.</a:t>
            </a:r>
          </a:p>
          <a:p>
            <a:pPr marL="0" indent="0" algn="ctr">
              <a:buNone/>
            </a:pPr>
            <a:endParaRPr lang="es-ES" sz="2200" b="1" i="1" dirty="0" smtClean="0">
              <a:solidFill>
                <a:schemeClr val="tx1"/>
              </a:solidFill>
              <a:latin typeface="Candara" charset="0"/>
              <a:ea typeface="Candara" charset="0"/>
              <a:cs typeface="Candara" charset="0"/>
            </a:endParaRPr>
          </a:p>
        </p:txBody>
      </p:sp>
      <p:pic>
        <p:nvPicPr>
          <p:cNvPr id="4" name="3 Imagen" descr="progreport.com/wp-content/uploads/2018/02/e65e0..."/>
          <p:cNvPicPr/>
          <p:nvPr/>
        </p:nvPicPr>
        <p:blipFill>
          <a:blip r:embed="rId2"/>
          <a:srcRect/>
          <a:stretch>
            <a:fillRect/>
          </a:stretch>
        </p:blipFill>
        <p:spPr bwMode="auto">
          <a:xfrm>
            <a:off x="3470681" y="1358040"/>
            <a:ext cx="4060467" cy="3045350"/>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3601" y="620688"/>
            <a:ext cx="9064170" cy="432048"/>
          </a:xfrm>
        </p:spPr>
        <p:txBody>
          <a:bodyPr vert="horz" wrap="square" lIns="91440" tIns="45720" rIns="91440" bIns="45720" numCol="1" anchor="ctr" anchorCtr="0" compatLnSpc="1">
            <a:prstTxWarp prst="textNoShape">
              <a:avLst/>
            </a:prstTxWarp>
            <a:noAutofit/>
          </a:bodyPr>
          <a:lstStyle/>
          <a:p>
            <a:pPr algn="r"/>
            <a:r>
              <a:rPr lang="es-ES" sz="3000" b="1" i="1" dirty="0" smtClean="0">
                <a:latin typeface="Candara" panose="020E0502030303020204" pitchFamily="34" charset="0"/>
                <a:cs typeface="Calibri Light" panose="020F0302020204030204" pitchFamily="34" charset="0"/>
              </a:rPr>
              <a:t>¿Cómo funciona el proceso de orientación vocacional?</a:t>
            </a:r>
            <a:endParaRPr lang="es-PE" sz="3000" b="1" i="1" cap="none" dirty="0">
              <a:solidFill>
                <a:srgbClr val="E89612"/>
              </a:solidFill>
              <a:latin typeface="Calibri Light" panose="020F0302020204030204" pitchFamily="34" charset="0"/>
              <a:cs typeface="Calibri Light" panose="020F0302020204030204" pitchFamily="34" charset="0"/>
            </a:endParaRPr>
          </a:p>
        </p:txBody>
      </p:sp>
      <p:sp>
        <p:nvSpPr>
          <p:cNvPr id="3" name="2 Marcador de contenido"/>
          <p:cNvSpPr>
            <a:spLocks noGrp="1"/>
          </p:cNvSpPr>
          <p:nvPr>
            <p:ph idx="1"/>
          </p:nvPr>
        </p:nvSpPr>
        <p:spPr>
          <a:xfrm>
            <a:off x="551877" y="4805465"/>
            <a:ext cx="10478980" cy="2052535"/>
          </a:xfrm>
        </p:spPr>
        <p:txBody>
          <a:bodyPr>
            <a:normAutofit/>
          </a:bodyPr>
          <a:lstStyle/>
          <a:p>
            <a:pPr marL="0" indent="0" algn="ctr">
              <a:buNone/>
            </a:pPr>
            <a:r>
              <a:rPr lang="es-ES" sz="2200" b="1" i="1" dirty="0" smtClean="0">
                <a:solidFill>
                  <a:schemeClr val="tx1"/>
                </a:solidFill>
                <a:latin typeface="Candara" charset="0"/>
                <a:ea typeface="Candara" charset="0"/>
                <a:cs typeface="Candara" charset="0"/>
              </a:rPr>
              <a:t>Estas pruebas nos ayudarán a responder cuestiones como ¿este estudiante tiene las competencias necesarias para desempeñar la labor de su interés? o mejor dicho, ¿es esta la profesión más idónea para este tipo de perfil? A partir de este punto ya comenzamos a presentar una serie de opciones académicas al estudiante para que este pueda escoger las que mejor le encajen</a:t>
            </a:r>
            <a:r>
              <a:rPr lang="es-ES" sz="2200" b="1" i="1" dirty="0" smtClean="0">
                <a:solidFill>
                  <a:schemeClr val="tx1"/>
                </a:solidFill>
                <a:latin typeface="Candara" charset="0"/>
                <a:ea typeface="Candara" charset="0"/>
                <a:cs typeface="Candara" charset="0"/>
              </a:rPr>
              <a:t>.</a:t>
            </a:r>
            <a:endParaRPr lang="es-ES" sz="2200" b="1" i="1" dirty="0" smtClean="0">
              <a:solidFill>
                <a:schemeClr val="tx1"/>
              </a:solidFill>
              <a:latin typeface="Candara" charset="0"/>
              <a:ea typeface="Candara" charset="0"/>
              <a:cs typeface="Candara" charset="0"/>
            </a:endParaRPr>
          </a:p>
        </p:txBody>
      </p:sp>
      <p:pic>
        <p:nvPicPr>
          <p:cNvPr id="4" name="3 Imagen" descr="Yes - Symphonic Live | Ediciones, críticas, créditos | Discogs"/>
          <p:cNvPicPr/>
          <p:nvPr/>
        </p:nvPicPr>
        <p:blipFill>
          <a:blip r:embed="rId2"/>
          <a:srcRect/>
          <a:stretch>
            <a:fillRect/>
          </a:stretch>
        </p:blipFill>
        <p:spPr bwMode="auto">
          <a:xfrm>
            <a:off x="3805643" y="1557948"/>
            <a:ext cx="4087228" cy="3048372"/>
          </a:xfrm>
          <a:prstGeom prst="rect">
            <a:avLst/>
          </a:prstGeom>
          <a:ln>
            <a:noFill/>
          </a:ln>
          <a:effectLst>
            <a:softEdge rad="112500"/>
          </a:effectLst>
        </p:spPr>
      </p:pic>
    </p:spTree>
    <p:extLst>
      <p:ext uri="{BB962C8B-B14F-4D97-AF65-F5344CB8AC3E}">
        <p14:creationId xmlns="" xmlns:p14="http://schemas.microsoft.com/office/powerpoint/2010/main" val="3465161761"/>
      </p:ext>
    </p:extLst>
  </p:cSld>
  <p:clrMapOvr>
    <a:masterClrMapping/>
  </p:clrMapOvr>
</p:sld>
</file>

<file path=ppt/theme/theme1.xml><?xml version="1.0" encoding="utf-8"?>
<a:theme xmlns:a="http://schemas.openxmlformats.org/drawingml/2006/main" name="Faceta">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a">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TM03090430[[fn=Con bandas]]</Template>
  <TotalTime>477</TotalTime>
  <Words>5724</Words>
  <Application>Microsoft Office PowerPoint</Application>
  <PresentationFormat>Personalizado</PresentationFormat>
  <Paragraphs>435</Paragraphs>
  <Slides>109</Slides>
  <Notes>0</Notes>
  <HiddenSlides>0</HiddenSlides>
  <MMClips>0</MMClips>
  <ScaleCrop>false</ScaleCrop>
  <HeadingPairs>
    <vt:vector size="4" baseType="variant">
      <vt:variant>
        <vt:lpstr>Tema</vt:lpstr>
      </vt:variant>
      <vt:variant>
        <vt:i4>1</vt:i4>
      </vt:variant>
      <vt:variant>
        <vt:lpstr>Títulos de diapositiva</vt:lpstr>
      </vt:variant>
      <vt:variant>
        <vt:i4>109</vt:i4>
      </vt:variant>
    </vt:vector>
  </HeadingPairs>
  <TitlesOfParts>
    <vt:vector size="110" baseType="lpstr">
      <vt:lpstr>Faceta</vt:lpstr>
      <vt:lpstr>Adolescencia. Estilos de Aprendizaje. Proyecto de vida. Orientación Vocacional </vt:lpstr>
      <vt:lpstr>Adolescencia. </vt:lpstr>
      <vt:lpstr>Adolescencia.</vt:lpstr>
      <vt:lpstr>Pubertad.</vt:lpstr>
      <vt:lpstr>Cambios en la Pubertad.</vt:lpstr>
      <vt:lpstr>Cambios en la Pubertad.</vt:lpstr>
      <vt:lpstr>Desarrollo Físico.</vt:lpstr>
      <vt:lpstr>Desarrollo Físico.</vt:lpstr>
      <vt:lpstr>Desarrollo Físico.</vt:lpstr>
      <vt:lpstr>Características sexuales primarias.</vt:lpstr>
      <vt:lpstr>Características sexuales primarias.</vt:lpstr>
      <vt:lpstr>Características sexuales secundarias.</vt:lpstr>
      <vt:lpstr>Características sexuales secundarias.</vt:lpstr>
      <vt:lpstr>Cambios psicológicos.</vt:lpstr>
      <vt:lpstr>Cambios psicológicos.</vt:lpstr>
      <vt:lpstr>Cambios psicológicos.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de los objetivos psicosociales.</vt:lpstr>
      <vt:lpstr>Desarrollo Psicosocial.</vt:lpstr>
      <vt:lpstr>Desarrollo cognitivo.</vt:lpstr>
      <vt:lpstr>Desarrollo cognitivo.</vt:lpstr>
      <vt:lpstr>Inmadurez de pensamiento de Elkind.</vt:lpstr>
      <vt:lpstr>Inmadurez de pensamiento de Elkind.</vt:lpstr>
      <vt:lpstr>Desarrollo del Lenguaje.</vt:lpstr>
      <vt:lpstr>Estilos de Aprendizaje. </vt:lpstr>
      <vt:lpstr>¿Qué es aprendizaje?</vt:lpstr>
      <vt:lpstr>La clasificación sensorial.</vt:lpstr>
      <vt:lpstr>La clasificación sensorial.</vt:lpstr>
      <vt:lpstr>La clasificación sensorial.</vt:lpstr>
      <vt:lpstr>La clasificación sensorial.</vt:lpstr>
      <vt:lpstr>La clasificación sensorial.</vt:lpstr>
      <vt:lpstr>La clasificación sensorial.</vt:lpstr>
      <vt:lpstr>La clasificación sensorial.</vt:lpstr>
      <vt:lpstr>La clasificación sensorial.</vt:lpstr>
      <vt:lpstr>La clasificación de Kolb.</vt:lpstr>
      <vt:lpstr>La clasificación de Kolb.</vt:lpstr>
      <vt:lpstr>La clasificación de Kolb.</vt:lpstr>
      <vt:lpstr>La clasificación de Kolb.</vt:lpstr>
      <vt:lpstr>La clasificación de Kolb.</vt:lpstr>
      <vt:lpstr>La clasificación de Kolb.</vt:lpstr>
      <vt:lpstr>Aprendizaje experiencial.</vt:lpstr>
      <vt:lpstr>Otros 4 estilos de aprendizaje.</vt:lpstr>
      <vt:lpstr>Otros 4 estilos de aprendizaje.</vt:lpstr>
      <vt:lpstr>Otros 4 estilos de aprendizaje.</vt:lpstr>
      <vt:lpstr>Otros 4 estilos de aprendizaje.</vt:lpstr>
      <vt:lpstr>Otros estilos de aprendizaje considerados por la Psicología.</vt:lpstr>
      <vt:lpstr>Otros estilos de aprendizaje considerados por la Psicología.</vt:lpstr>
      <vt:lpstr>Otros estilos de aprendizaje considerados por la Psicología.</vt:lpstr>
      <vt:lpstr>Otros estilos de aprendizaje considerados por la Psicología.</vt:lpstr>
      <vt:lpstr>Otros estilos de aprendizaje considerados por la Psicología.</vt:lpstr>
      <vt:lpstr>Otros estilos de aprendizaje considerados por la Psicología.</vt:lpstr>
      <vt:lpstr>Otros estilos de aprendizaje considerados por la Psicología.</vt:lpstr>
      <vt:lpstr>Otros estilos de aprendizaje considerados por la Psicología.</vt:lpstr>
      <vt:lpstr>Conclusiones.</vt:lpstr>
      <vt:lpstr>Proyecto de vida. </vt:lpstr>
      <vt:lpstr>Autoevaluación</vt:lpstr>
      <vt:lpstr>¿Qué sabemos de la autoestima? </vt:lpstr>
      <vt:lpstr>Actividad</vt:lpstr>
      <vt:lpstr>Autoestima Alta</vt:lpstr>
      <vt:lpstr>Autoestima Baja</vt:lpstr>
      <vt:lpstr>Enemigos de la Autoestima</vt:lpstr>
      <vt:lpstr>Enemigos de la Autoestima</vt:lpstr>
      <vt:lpstr>Enemigos de la Autoestima</vt:lpstr>
      <vt:lpstr>Enemigos de la Autoestima</vt:lpstr>
      <vt:lpstr>Enemigos de la Autoestima</vt:lpstr>
      <vt:lpstr>Enemigos de la Autoestima</vt:lpstr>
      <vt:lpstr>Consejos para mejorar</vt:lpstr>
      <vt:lpstr>Visión</vt:lpstr>
      <vt:lpstr>Misión </vt:lpstr>
      <vt:lpstr>Ejemplo: </vt:lpstr>
      <vt:lpstr>Elabora tu Misión – Visión profesional y Valores teniendo en cuenta tu presente y lo que proyectas ser  a futuro.  </vt:lpstr>
      <vt:lpstr>FODA </vt:lpstr>
      <vt:lpstr>FODA </vt:lpstr>
      <vt:lpstr>Actividad </vt:lpstr>
      <vt:lpstr>Proyecto de vida.</vt:lpstr>
      <vt:lpstr>Proyecto de vida. Ejemplo:</vt:lpstr>
      <vt:lpstr>Aplicación:</vt:lpstr>
      <vt:lpstr>Actividad </vt:lpstr>
      <vt:lpstr>Orientación Vocacional. </vt:lpstr>
      <vt:lpstr>¿Qué es la orientación vocacional?</vt:lpstr>
      <vt:lpstr>¿Qué es la orientación vocacional?</vt:lpstr>
      <vt:lpstr>¿Qué es la orientación vocacional?</vt:lpstr>
      <vt:lpstr>¿Qué es la orientación vocacional?</vt:lpstr>
      <vt:lpstr>¿Qué es la orientación vocacional</vt:lpstr>
      <vt:lpstr>¿Qué es la orientación vocacional</vt:lpstr>
      <vt:lpstr>¿Para qué sirve la orientación vocacional?</vt:lpstr>
      <vt:lpstr>Objetivos de la orientación vocacional.</vt:lpstr>
      <vt:lpstr>¿Cómo funciona el proceso de orientación vocacional?</vt:lpstr>
      <vt:lpstr>¿Cómo funciona el proceso de orientación vocacional?</vt:lpstr>
      <vt:lpstr>¿Cómo funciona el proceso de orientación vocacional?</vt:lpstr>
      <vt:lpstr>Sus componentes.</vt:lpstr>
      <vt:lpstr>Sus componentes.</vt:lpstr>
      <vt:lpstr>Sus componentes.</vt:lpstr>
      <vt:lpstr>Sus componentes.</vt:lpstr>
      <vt:lpstr>Sus componentes.</vt:lpstr>
      <vt:lpstr>Sus componentes.</vt:lpstr>
      <vt:lpstr>Sus componentes.</vt:lpstr>
      <vt:lpstr>Sus componentes.</vt:lpstr>
      <vt:lpstr>Diapositiva 109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Manuel Corman Paz</dc:creator>
  <cp:lastModifiedBy>Microsoft</cp:lastModifiedBy>
  <cp:revision>37</cp:revision>
  <dcterms:created xsi:type="dcterms:W3CDTF">2021-03-17T20:36:56Z</dcterms:created>
  <dcterms:modified xsi:type="dcterms:W3CDTF">2021-06-01T05:44:16Z</dcterms:modified>
</cp:coreProperties>
</file>